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handoutMasterIdLst>
    <p:handoutMasterId r:id="rId35"/>
  </p:handoutMasterIdLst>
  <p:sldIdLst>
    <p:sldId id="256" r:id="rId2"/>
    <p:sldId id="337" r:id="rId3"/>
    <p:sldId id="342" r:id="rId4"/>
    <p:sldId id="412" r:id="rId5"/>
    <p:sldId id="377" r:id="rId6"/>
    <p:sldId id="388" r:id="rId7"/>
    <p:sldId id="413" r:id="rId8"/>
    <p:sldId id="341" r:id="rId9"/>
    <p:sldId id="318" r:id="rId10"/>
    <p:sldId id="338" r:id="rId11"/>
    <p:sldId id="317" r:id="rId12"/>
    <p:sldId id="344" r:id="rId13"/>
    <p:sldId id="398" r:id="rId14"/>
    <p:sldId id="336" r:id="rId15"/>
    <p:sldId id="399" r:id="rId16"/>
    <p:sldId id="345" r:id="rId17"/>
    <p:sldId id="422" r:id="rId18"/>
    <p:sldId id="437" r:id="rId19"/>
    <p:sldId id="438" r:id="rId20"/>
    <p:sldId id="423" r:id="rId21"/>
    <p:sldId id="415" r:id="rId22"/>
    <p:sldId id="439" r:id="rId23"/>
    <p:sldId id="434" r:id="rId24"/>
    <p:sldId id="433" r:id="rId25"/>
    <p:sldId id="426" r:id="rId26"/>
    <p:sldId id="427" r:id="rId27"/>
    <p:sldId id="435" r:id="rId28"/>
    <p:sldId id="428" r:id="rId29"/>
    <p:sldId id="429" r:id="rId30"/>
    <p:sldId id="436" r:id="rId31"/>
    <p:sldId id="430" r:id="rId32"/>
    <p:sldId id="303" r:id="rId33"/>
  </p:sldIdLst>
  <p:sldSz cx="9144000" cy="5143500" type="screen16x9"/>
  <p:notesSz cx="6858000" cy="9144000"/>
  <p:embeddedFontLst>
    <p:embeddedFont>
      <p:font typeface="나눔스퀘어라운드 Bold" panose="020B0600000101010101" charset="-127"/>
      <p:bold r:id="rId36"/>
    </p:embeddedFont>
    <p:embeddedFont>
      <p:font typeface="Average" panose="020B0600000101010101" charset="0"/>
      <p:regular r:id="rId37"/>
    </p:embeddedFont>
    <p:embeddedFont>
      <p:font typeface="Cambria Math" panose="02040503050406030204" pitchFamily="18" charset="0"/>
      <p:regular r:id="rId38"/>
    </p:embeddedFont>
    <p:embeddedFont>
      <p:font typeface="G마켓 산스 TTF Bold" panose="02000000000000000000" pitchFamily="2" charset="-127"/>
      <p:bold r:id="rId39"/>
    </p:embeddedFont>
    <p:embeddedFont>
      <p:font typeface="G마켓 산스 TTF Light" panose="02000000000000000000" pitchFamily="2" charset="-127"/>
      <p:regular r:id="rId40"/>
    </p:embeddedFont>
    <p:embeddedFont>
      <p:font typeface="G마켓 산스 TTF Medium" panose="02000000000000000000" pitchFamily="2" charset="-127"/>
      <p:regular r:id="rId41"/>
    </p:embeddedFont>
    <p:embeddedFont>
      <p:font typeface="Oswald" panose="00000500000000000000" pitchFamily="2" charset="0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7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A90119-7FD9-4782-B01F-C275FEFF6532}">
  <a:tblStyle styleId="{86A90119-7FD9-4782-B01F-C275FEFF65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1" autoAdjust="0"/>
    <p:restoredTop sz="99755" autoAdjust="0"/>
  </p:normalViewPr>
  <p:slideViewPr>
    <p:cSldViewPr snapToGrid="0">
      <p:cViewPr varScale="1">
        <p:scale>
          <a:sx n="113" d="100"/>
          <a:sy n="113" d="100"/>
        </p:scale>
        <p:origin x="941" y="86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258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EC6D6C-C999-1DAD-F851-C951796779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E2DE37-9B0C-1BE3-6F51-400B11B2ED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C1D-A055-4CF5-A933-FDF8A6318BF4}" type="datetimeFigureOut">
              <a:rPr lang="ko-KR" altLang="en-US" smtClean="0"/>
              <a:t>2023-02-25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56EE6D-40E6-F25E-BAA4-22FF261363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C21EA2-0FEB-E31C-CD62-820E0AC08B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177C9-0FAB-4C19-AB17-12D49A1CA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60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67409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45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45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45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25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420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420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420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105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831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601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420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420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420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420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420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420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105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420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80f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80f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159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195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19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159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10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10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6">
                    <a:lumMod val="10000"/>
                  </a:schemeClr>
                </a:solidFill>
                <a:latin typeface="G마켓 산스 TTF Bold" pitchFamily="2" charset="-127"/>
                <a:ea typeface="G마켓 산스 TTF Bold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accent6">
                    <a:lumMod val="10000"/>
                  </a:schemeClr>
                </a:solidFill>
                <a:latin typeface="G마켓 산스 TTF Medium" pitchFamily="2" charset="-127"/>
                <a:ea typeface="G마켓 산스 TTF Medium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4C6533-8676-3B96-92A0-73C35D1845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8350" l="7436" r="93846">
                        <a14:foregroundMark x1="18718" y1="31068" x2="18718" y2="31068"/>
                        <a14:foregroundMark x1="23333" y1="47573" x2="23333" y2="47573"/>
                        <a14:foregroundMark x1="13590" y1="60194" x2="13590" y2="60194"/>
                        <a14:foregroundMark x1="7692" y1="63107" x2="7692" y2="63107"/>
                        <a14:foregroundMark x1="26923" y1="76699" x2="26923" y2="76699"/>
                        <a14:foregroundMark x1="32308" y1="77670" x2="32308" y2="77670"/>
                        <a14:foregroundMark x1="37179" y1="72816" x2="37179" y2="72816"/>
                        <a14:foregroundMark x1="42051" y1="68932" x2="42051" y2="68932"/>
                        <a14:foregroundMark x1="47436" y1="72816" x2="47436" y2="72816"/>
                        <a14:foregroundMark x1="50000" y1="67961" x2="50000" y2="67961"/>
                        <a14:foregroundMark x1="59487" y1="58252" x2="59487" y2="58252"/>
                        <a14:foregroundMark x1="65641" y1="59223" x2="65641" y2="59223"/>
                        <a14:foregroundMark x1="67949" y1="64078" x2="67949" y2="64078"/>
                        <a14:foregroundMark x1="74103" y1="61165" x2="74103" y2="61165"/>
                        <a14:foregroundMark x1="76410" y1="61165" x2="76410" y2="61165"/>
                        <a14:foregroundMark x1="79744" y1="62136" x2="79744" y2="62136"/>
                        <a14:foregroundMark x1="83333" y1="63107" x2="83333" y2="63107"/>
                        <a14:foregroundMark x1="85385" y1="63107" x2="85385" y2="63107"/>
                        <a14:foregroundMark x1="87949" y1="65049" x2="87949" y2="65049"/>
                        <a14:foregroundMark x1="93846" y1="64078" x2="93846" y2="64078"/>
                        <a14:foregroundMark x1="83846" y1="73786" x2="83846" y2="73786"/>
                        <a14:backgroundMark x1="36154" y1="76699" x2="36154" y2="76699"/>
                        <a14:backgroundMark x1="46154" y1="70874" x2="46154" y2="70874"/>
                        <a14:backgroundMark x1="84359" y1="60194" x2="84359" y2="60194"/>
                        <a14:backgroundMark x1="84359" y1="66019" x2="84359" y2="66019"/>
                        <a14:backgroundMark x1="84359" y1="68932" x2="84359" y2="68932"/>
                        <a14:backgroundMark x1="84359" y1="78641" x2="84359" y2="78641"/>
                        <a14:backgroundMark x1="32821" y1="77670" x2="32821" y2="77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5" y="113404"/>
            <a:ext cx="1619251" cy="426522"/>
          </a:xfrm>
          <a:prstGeom prst="rect">
            <a:avLst/>
          </a:prstGeom>
        </p:spPr>
      </p:pic>
      <p:pic>
        <p:nvPicPr>
          <p:cNvPr id="3" name="Picture 2" descr="고용노동부 로고">
            <a:extLst>
              <a:ext uri="{FF2B5EF4-FFF2-40B4-BE49-F238E27FC236}">
                <a16:creationId xmlns:a16="http://schemas.microsoft.com/office/drawing/2014/main" id="{0FF55184-9747-0E66-75D3-E141532F1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9" b="89809" l="6393" r="93268">
                        <a14:foregroundMark x1="15919" y1="68047" x2="15919" y2="68047"/>
                        <a14:foregroundMark x1="6435" y1="54565" x2="6435" y2="54565"/>
                        <a14:foregroundMark x1="22015" y1="38217" x2="22015" y2="38217"/>
                        <a14:foregroundMark x1="14352" y1="41720" x2="25064" y2="41507"/>
                        <a14:foregroundMark x1="25064" y1="41507" x2="28366" y2="53185"/>
                        <a14:foregroundMark x1="46528" y1="38747" x2="46528" y2="38747"/>
                        <a14:foregroundMark x1="43099" y1="58280" x2="43099" y2="58280"/>
                        <a14:foregroundMark x1="56605" y1="37792" x2="56605" y2="37792"/>
                        <a14:foregroundMark x1="56520" y1="43949" x2="53556" y2="45117"/>
                        <a14:foregroundMark x1="46952" y1="39703" x2="47544" y2="50425"/>
                        <a14:foregroundMark x1="45047" y1="38960" x2="40898" y2="38960"/>
                        <a14:foregroundMark x1="43353" y1="52335" x2="43776" y2="60297"/>
                        <a14:foregroundMark x1="55089" y1="49452" x2="57917" y2="50425"/>
                        <a14:foregroundMark x1="52667" y1="48620" x2="53377" y2="48864"/>
                        <a14:foregroundMark x1="56308" y1="57856" x2="55419" y2="55096"/>
                        <a14:foregroundMark x1="62828" y1="40658" x2="62870" y2="49575"/>
                        <a14:foregroundMark x1="66596" y1="50849" x2="66596" y2="50849"/>
                        <a14:foregroundMark x1="66130" y1="59554" x2="66130" y2="59554"/>
                        <a14:foregroundMark x1="74598" y1="42887" x2="74598" y2="42887"/>
                        <a14:foregroundMark x1="74809" y1="37686" x2="74132" y2="38535"/>
                        <a14:foregroundMark x1="77688" y1="44480" x2="78069" y2="48620"/>
                        <a14:foregroundMark x1="79128" y1="55096" x2="79467" y2="56794"/>
                        <a14:foregroundMark x1="86283" y1="39172" x2="86071" y2="44161"/>
                        <a14:foregroundMark x1="93268" y1="41189" x2="91702" y2="41189"/>
                        <a14:foregroundMark x1="89543" y1="56369" x2="89416" y2="60085"/>
                        <a14:foregroundMark x1="17866" y1="30786" x2="12997" y2="42675"/>
                        <a14:foregroundMark x1="12997" y1="42675" x2="18925" y2="40658"/>
                        <a14:foregroundMark x1="18925" y1="40658" x2="25826" y2="40870"/>
                        <a14:foregroundMark x1="25826" y1="40870" x2="27180" y2="48408"/>
                        <a14:foregroundMark x1="21041" y1="31741" x2="13929" y2="26115"/>
                        <a14:foregroundMark x1="16681" y1="29087" x2="7705" y2="46921"/>
                        <a14:foregroundMark x1="15030" y1="32484" x2="13421" y2="57537"/>
                        <a14:foregroundMark x1="23539" y1="57113" x2="30229" y2="59130"/>
                        <a14:foregroundMark x1="30229" y1="59130" x2="30229" y2="59023"/>
                        <a14:foregroundMark x1="22947" y1="66985" x2="28704" y2="66136"/>
                        <a14:foregroundMark x1="28704" y1="66136" x2="28831" y2="65711"/>
                        <a14:foregroundMark x1="21550" y1="77389" x2="26458" y2="75772"/>
                        <a14:foregroundMark x1="24217" y1="77601" x2="17104" y2="80149"/>
                        <a14:foregroundMark x1="18163" y1="81104" x2="23539" y2="79406"/>
                        <a14:foregroundMark x1="22904" y1="80573" x2="17189" y2="79830"/>
                        <a14:foregroundMark x1="17189" y1="79830" x2="16681" y2="80149"/>
                        <a14:foregroundMark x1="22130" y1="81982" x2="16511" y2="81423"/>
                        <a14:foregroundMark x1="28069" y1="70488" x2="28069" y2="70488"/>
                        <a14:foregroundMark x1="31541" y1="47346" x2="31372" y2="53609"/>
                        <a14:foregroundMark x1="31499" y1="47771" x2="31499" y2="52123"/>
                        <a14:backgroundMark x1="55631" y1="48408" x2="55631" y2="48408"/>
                        <a14:backgroundMark x1="54657" y1="48832" x2="54657" y2="48832"/>
                        <a14:backgroundMark x1="53980" y1="48832" x2="53980" y2="48832"/>
                        <a14:backgroundMark x1="54530" y1="48938" x2="54530" y2="48938"/>
                        <a14:backgroundMark x1="53853" y1="48938" x2="53853" y2="48938"/>
                        <a14:backgroundMark x1="54234" y1="48938" x2="55038" y2="48408"/>
                        <a14:backgroundMark x1="54064" y1="48832" x2="53768" y2="49151"/>
                        <a14:backgroundMark x1="54657" y1="49151" x2="55165" y2="49151"/>
                        <a14:backgroundMark x1="53472" y1="48620" x2="53683" y2="48938"/>
                        <a14:backgroundMark x1="56224" y1="47665" x2="56224" y2="47665"/>
                        <a14:backgroundMark x1="55334" y1="49151" x2="55334" y2="49151"/>
                        <a14:backgroundMark x1="27350" y1="75690" x2="27350" y2="75690"/>
                        <a14:backgroundMark x1="27180" y1="76433" x2="26884" y2="76115"/>
                        <a14:backgroundMark x1="27858" y1="75372" x2="26672" y2="76433"/>
                        <a14:backgroundMark x1="29424" y1="68790" x2="29128" y2="70913"/>
                        <a14:backgroundMark x1="23116" y1="81635" x2="22904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43" y="184417"/>
            <a:ext cx="1075168" cy="4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대한상공회의소">
            <a:extLst>
              <a:ext uri="{FF2B5EF4-FFF2-40B4-BE49-F238E27FC236}">
                <a16:creationId xmlns:a16="http://schemas.microsoft.com/office/drawing/2014/main" id="{52BD2A9E-14C8-F393-D9CA-54060ADD1C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16" y="271117"/>
            <a:ext cx="1400839" cy="25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6">
                    <a:lumMod val="10000"/>
                  </a:schemeClr>
                </a:solidFill>
                <a:latin typeface="G마켓 산스 TTF Medium" pitchFamily="2" charset="-127"/>
                <a:ea typeface="G마켓 산스 TTF Medium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AED342-094C-0DC9-2B3F-BB8C371BA4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8350" l="7436" r="93846">
                        <a14:foregroundMark x1="18718" y1="31068" x2="18718" y2="31068"/>
                        <a14:foregroundMark x1="23333" y1="47573" x2="23333" y2="47573"/>
                        <a14:foregroundMark x1="13590" y1="60194" x2="13590" y2="60194"/>
                        <a14:foregroundMark x1="7692" y1="63107" x2="7692" y2="63107"/>
                        <a14:foregroundMark x1="26923" y1="76699" x2="26923" y2="76699"/>
                        <a14:foregroundMark x1="32308" y1="77670" x2="32308" y2="77670"/>
                        <a14:foregroundMark x1="37179" y1="72816" x2="37179" y2="72816"/>
                        <a14:foregroundMark x1="42051" y1="68932" x2="42051" y2="68932"/>
                        <a14:foregroundMark x1="47436" y1="72816" x2="47436" y2="72816"/>
                        <a14:foregroundMark x1="50000" y1="67961" x2="50000" y2="67961"/>
                        <a14:foregroundMark x1="59487" y1="58252" x2="59487" y2="58252"/>
                        <a14:foregroundMark x1="65641" y1="59223" x2="65641" y2="59223"/>
                        <a14:foregroundMark x1="67949" y1="64078" x2="67949" y2="64078"/>
                        <a14:foregroundMark x1="74103" y1="61165" x2="74103" y2="61165"/>
                        <a14:foregroundMark x1="76410" y1="61165" x2="76410" y2="61165"/>
                        <a14:foregroundMark x1="79744" y1="62136" x2="79744" y2="62136"/>
                        <a14:foregroundMark x1="83333" y1="63107" x2="83333" y2="63107"/>
                        <a14:foregroundMark x1="85385" y1="63107" x2="85385" y2="63107"/>
                        <a14:foregroundMark x1="87949" y1="65049" x2="87949" y2="65049"/>
                        <a14:foregroundMark x1="93846" y1="64078" x2="93846" y2="64078"/>
                        <a14:foregroundMark x1="83846" y1="73786" x2="83846" y2="73786"/>
                        <a14:backgroundMark x1="36154" y1="76699" x2="36154" y2="76699"/>
                        <a14:backgroundMark x1="46154" y1="70874" x2="46154" y2="70874"/>
                        <a14:backgroundMark x1="84359" y1="60194" x2="84359" y2="60194"/>
                        <a14:backgroundMark x1="84359" y1="66019" x2="84359" y2="66019"/>
                        <a14:backgroundMark x1="84359" y1="68932" x2="84359" y2="68932"/>
                        <a14:backgroundMark x1="84359" y1="78641" x2="84359" y2="78641"/>
                        <a14:backgroundMark x1="32821" y1="77670" x2="32821" y2="77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337" y="4648087"/>
            <a:ext cx="1619251" cy="426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1903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6">
                    <a:lumMod val="10000"/>
                  </a:schemeClr>
                </a:solidFill>
                <a:latin typeface="G마켓 산스 TTF Medium" pitchFamily="2" charset="-127"/>
                <a:ea typeface="G마켓 산스 TTF Medium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00050" lvl="0" indent="-285750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itchFamily="34" charset="0"/>
              <a:buChar char="•"/>
              <a:defRPr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defRPr>
            </a:lvl1pPr>
            <a:lvl2pPr marL="914400" lvl="1" indent="-317500"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6">
                    <a:lumMod val="1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33103" y="698880"/>
            <a:ext cx="85039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27E72F7-4E0E-6859-A99D-312572E6F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8350" l="7436" r="93846">
                        <a14:foregroundMark x1="18718" y1="31068" x2="18718" y2="31068"/>
                        <a14:foregroundMark x1="23333" y1="47573" x2="23333" y2="47573"/>
                        <a14:foregroundMark x1="13590" y1="60194" x2="13590" y2="60194"/>
                        <a14:foregroundMark x1="7692" y1="63107" x2="7692" y2="63107"/>
                        <a14:foregroundMark x1="26923" y1="76699" x2="26923" y2="76699"/>
                        <a14:foregroundMark x1="32308" y1="77670" x2="32308" y2="77670"/>
                        <a14:foregroundMark x1="37179" y1="72816" x2="37179" y2="72816"/>
                        <a14:foregroundMark x1="42051" y1="68932" x2="42051" y2="68932"/>
                        <a14:foregroundMark x1="47436" y1="72816" x2="47436" y2="72816"/>
                        <a14:foregroundMark x1="50000" y1="67961" x2="50000" y2="67961"/>
                        <a14:foregroundMark x1="59487" y1="58252" x2="59487" y2="58252"/>
                        <a14:foregroundMark x1="65641" y1="59223" x2="65641" y2="59223"/>
                        <a14:foregroundMark x1="67949" y1="64078" x2="67949" y2="64078"/>
                        <a14:foregroundMark x1="74103" y1="61165" x2="74103" y2="61165"/>
                        <a14:foregroundMark x1="76410" y1="61165" x2="76410" y2="61165"/>
                        <a14:foregroundMark x1="79744" y1="62136" x2="79744" y2="62136"/>
                        <a14:foregroundMark x1="83333" y1="63107" x2="83333" y2="63107"/>
                        <a14:foregroundMark x1="85385" y1="63107" x2="85385" y2="63107"/>
                        <a14:foregroundMark x1="87949" y1="65049" x2="87949" y2="65049"/>
                        <a14:foregroundMark x1="93846" y1="64078" x2="93846" y2="64078"/>
                        <a14:foregroundMark x1="83846" y1="73786" x2="83846" y2="73786"/>
                        <a14:backgroundMark x1="36154" y1="76699" x2="36154" y2="76699"/>
                        <a14:backgroundMark x1="46154" y1="70874" x2="46154" y2="70874"/>
                        <a14:backgroundMark x1="84359" y1="60194" x2="84359" y2="60194"/>
                        <a14:backgroundMark x1="84359" y1="66019" x2="84359" y2="66019"/>
                        <a14:backgroundMark x1="84359" y1="68932" x2="84359" y2="68932"/>
                        <a14:backgroundMark x1="84359" y1="78641" x2="84359" y2="78641"/>
                        <a14:backgroundMark x1="32821" y1="77670" x2="32821" y2="77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337" y="4648087"/>
            <a:ext cx="1619251" cy="426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1903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6">
                    <a:lumMod val="10000"/>
                  </a:schemeClr>
                </a:solidFill>
                <a:latin typeface="G마켓 산스 TTF Medium" pitchFamily="2" charset="-127"/>
                <a:ea typeface="G마켓 산스 TTF Medium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Tx/>
              <a:buSzPts val="1400"/>
              <a:buChar char="●"/>
              <a:defRPr sz="140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Tx/>
              <a:buSzPts val="1400"/>
              <a:buChar char="●"/>
              <a:defRPr sz="140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6">
                    <a:lumMod val="1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3103" y="698880"/>
            <a:ext cx="85039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430C06E-B15F-C791-2E89-71C011F18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8350" l="7436" r="93846">
                        <a14:foregroundMark x1="18718" y1="31068" x2="18718" y2="31068"/>
                        <a14:foregroundMark x1="23333" y1="47573" x2="23333" y2="47573"/>
                        <a14:foregroundMark x1="13590" y1="60194" x2="13590" y2="60194"/>
                        <a14:foregroundMark x1="7692" y1="63107" x2="7692" y2="63107"/>
                        <a14:foregroundMark x1="26923" y1="76699" x2="26923" y2="76699"/>
                        <a14:foregroundMark x1="32308" y1="77670" x2="32308" y2="77670"/>
                        <a14:foregroundMark x1="37179" y1="72816" x2="37179" y2="72816"/>
                        <a14:foregroundMark x1="42051" y1="68932" x2="42051" y2="68932"/>
                        <a14:foregroundMark x1="47436" y1="72816" x2="47436" y2="72816"/>
                        <a14:foregroundMark x1="50000" y1="67961" x2="50000" y2="67961"/>
                        <a14:foregroundMark x1="59487" y1="58252" x2="59487" y2="58252"/>
                        <a14:foregroundMark x1="65641" y1="59223" x2="65641" y2="59223"/>
                        <a14:foregroundMark x1="67949" y1="64078" x2="67949" y2="64078"/>
                        <a14:foregroundMark x1="74103" y1="61165" x2="74103" y2="61165"/>
                        <a14:foregroundMark x1="76410" y1="61165" x2="76410" y2="61165"/>
                        <a14:foregroundMark x1="79744" y1="62136" x2="79744" y2="62136"/>
                        <a14:foregroundMark x1="83333" y1="63107" x2="83333" y2="63107"/>
                        <a14:foregroundMark x1="85385" y1="63107" x2="85385" y2="63107"/>
                        <a14:foregroundMark x1="87949" y1="65049" x2="87949" y2="65049"/>
                        <a14:foregroundMark x1="93846" y1="64078" x2="93846" y2="64078"/>
                        <a14:foregroundMark x1="83846" y1="73786" x2="83846" y2="73786"/>
                        <a14:backgroundMark x1="36154" y1="76699" x2="36154" y2="76699"/>
                        <a14:backgroundMark x1="46154" y1="70874" x2="46154" y2="70874"/>
                        <a14:backgroundMark x1="84359" y1="60194" x2="84359" y2="60194"/>
                        <a14:backgroundMark x1="84359" y1="66019" x2="84359" y2="66019"/>
                        <a14:backgroundMark x1="84359" y1="68932" x2="84359" y2="68932"/>
                        <a14:backgroundMark x1="84359" y1="78641" x2="84359" y2="78641"/>
                        <a14:backgroundMark x1="32821" y1="77670" x2="32821" y2="77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337" y="4648087"/>
            <a:ext cx="1619251" cy="426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431511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>
                    <a:lumMod val="10000"/>
                  </a:schemeClr>
                </a:solidFill>
                <a:latin typeface="G마켓 산스 TTF Medium" pitchFamily="2" charset="-127"/>
                <a:ea typeface="G마켓 산스 TTF Medium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Tx/>
              <a:buSzPts val="1200"/>
              <a:buChar char="●"/>
              <a:defRPr sz="120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6">
                    <a:lumMod val="1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 flipV="1">
            <a:off x="3259188" y="411481"/>
            <a:ext cx="0" cy="4336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572DE5F-A2B6-28B4-BF9A-1FCD3E950B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8350" l="7436" r="93846">
                        <a14:foregroundMark x1="18718" y1="31068" x2="18718" y2="31068"/>
                        <a14:foregroundMark x1="23333" y1="47573" x2="23333" y2="47573"/>
                        <a14:foregroundMark x1="13590" y1="60194" x2="13590" y2="60194"/>
                        <a14:foregroundMark x1="7692" y1="63107" x2="7692" y2="63107"/>
                        <a14:foregroundMark x1="26923" y1="76699" x2="26923" y2="76699"/>
                        <a14:foregroundMark x1="32308" y1="77670" x2="32308" y2="77670"/>
                        <a14:foregroundMark x1="37179" y1="72816" x2="37179" y2="72816"/>
                        <a14:foregroundMark x1="42051" y1="68932" x2="42051" y2="68932"/>
                        <a14:foregroundMark x1="47436" y1="72816" x2="47436" y2="72816"/>
                        <a14:foregroundMark x1="50000" y1="67961" x2="50000" y2="67961"/>
                        <a14:foregroundMark x1="59487" y1="58252" x2="59487" y2="58252"/>
                        <a14:foregroundMark x1="65641" y1="59223" x2="65641" y2="59223"/>
                        <a14:foregroundMark x1="67949" y1="64078" x2="67949" y2="64078"/>
                        <a14:foregroundMark x1="74103" y1="61165" x2="74103" y2="61165"/>
                        <a14:foregroundMark x1="76410" y1="61165" x2="76410" y2="61165"/>
                        <a14:foregroundMark x1="79744" y1="62136" x2="79744" y2="62136"/>
                        <a14:foregroundMark x1="83333" y1="63107" x2="83333" y2="63107"/>
                        <a14:foregroundMark x1="85385" y1="63107" x2="85385" y2="63107"/>
                        <a14:foregroundMark x1="87949" y1="65049" x2="87949" y2="65049"/>
                        <a14:foregroundMark x1="93846" y1="64078" x2="93846" y2="64078"/>
                        <a14:foregroundMark x1="83846" y1="73786" x2="83846" y2="73786"/>
                        <a14:backgroundMark x1="36154" y1="76699" x2="36154" y2="76699"/>
                        <a14:backgroundMark x1="46154" y1="70874" x2="46154" y2="70874"/>
                        <a14:backgroundMark x1="84359" y1="60194" x2="84359" y2="60194"/>
                        <a14:backgroundMark x1="84359" y1="66019" x2="84359" y2="66019"/>
                        <a14:backgroundMark x1="84359" y1="68932" x2="84359" y2="68932"/>
                        <a14:backgroundMark x1="84359" y1="78641" x2="84359" y2="78641"/>
                        <a14:backgroundMark x1="32821" y1="77670" x2="32821" y2="77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337" y="4648087"/>
            <a:ext cx="1619251" cy="426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accent6">
                    <a:lumMod val="10000"/>
                  </a:schemeClr>
                </a:solidFill>
                <a:latin typeface="G마켓 산스 TTF Medium" pitchFamily="2" charset="-127"/>
                <a:ea typeface="G마켓 산스 TTF Medium" pitchFamily="2" charset="-127"/>
                <a:cs typeface="G마켓 산스 TTF Medium" pitchFamily="2" charset="-127"/>
                <a:sym typeface="Oswald"/>
              </a:defRPr>
            </a:lvl1pPr>
          </a:lstStyle>
          <a:p>
            <a:endParaRPr dirty="0"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6">
                    <a:lumMod val="1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333103" y="4199722"/>
            <a:ext cx="85039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230822C-6C30-0D75-3CF6-29DC7939B3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8350" l="7436" r="93846">
                        <a14:foregroundMark x1="18718" y1="31068" x2="18718" y2="31068"/>
                        <a14:foregroundMark x1="23333" y1="47573" x2="23333" y2="47573"/>
                        <a14:foregroundMark x1="13590" y1="60194" x2="13590" y2="60194"/>
                        <a14:foregroundMark x1="7692" y1="63107" x2="7692" y2="63107"/>
                        <a14:foregroundMark x1="26923" y1="76699" x2="26923" y2="76699"/>
                        <a14:foregroundMark x1="32308" y1="77670" x2="32308" y2="77670"/>
                        <a14:foregroundMark x1="37179" y1="72816" x2="37179" y2="72816"/>
                        <a14:foregroundMark x1="42051" y1="68932" x2="42051" y2="68932"/>
                        <a14:foregroundMark x1="47436" y1="72816" x2="47436" y2="72816"/>
                        <a14:foregroundMark x1="50000" y1="67961" x2="50000" y2="67961"/>
                        <a14:foregroundMark x1="59487" y1="58252" x2="59487" y2="58252"/>
                        <a14:foregroundMark x1="65641" y1="59223" x2="65641" y2="59223"/>
                        <a14:foregroundMark x1="67949" y1="64078" x2="67949" y2="64078"/>
                        <a14:foregroundMark x1="74103" y1="61165" x2="74103" y2="61165"/>
                        <a14:foregroundMark x1="76410" y1="61165" x2="76410" y2="61165"/>
                        <a14:foregroundMark x1="79744" y1="62136" x2="79744" y2="62136"/>
                        <a14:foregroundMark x1="83333" y1="63107" x2="83333" y2="63107"/>
                        <a14:foregroundMark x1="85385" y1="63107" x2="85385" y2="63107"/>
                        <a14:foregroundMark x1="87949" y1="65049" x2="87949" y2="65049"/>
                        <a14:foregroundMark x1="93846" y1="64078" x2="93846" y2="64078"/>
                        <a14:foregroundMark x1="83846" y1="73786" x2="83846" y2="73786"/>
                        <a14:backgroundMark x1="36154" y1="76699" x2="36154" y2="76699"/>
                        <a14:backgroundMark x1="46154" y1="70874" x2="46154" y2="70874"/>
                        <a14:backgroundMark x1="84359" y1="60194" x2="84359" y2="60194"/>
                        <a14:backgroundMark x1="84359" y1="66019" x2="84359" y2="66019"/>
                        <a14:backgroundMark x1="84359" y1="68932" x2="84359" y2="68932"/>
                        <a14:backgroundMark x1="84359" y1="78641" x2="84359" y2="78641"/>
                        <a14:backgroundMark x1="32821" y1="77670" x2="32821" y2="77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337" y="4648087"/>
            <a:ext cx="1619251" cy="4265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>
                    <a:lumMod val="10000"/>
                  </a:schemeClr>
                </a:solidFill>
                <a:latin typeface="G마켓 산스 TTF Bold" pitchFamily="2" charset="-127"/>
                <a:ea typeface="G마켓 산스 TTF Bold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Tx/>
              <a:buSzPts val="1800"/>
              <a:buChar char="●"/>
              <a:defRPr>
                <a:solidFill>
                  <a:schemeClr val="accent6">
                    <a:lumMod val="10000"/>
                  </a:schemeClr>
                </a:solidFill>
                <a:latin typeface="G마켓 산스 TTF Medium" pitchFamily="2" charset="-127"/>
                <a:ea typeface="G마켓 산스 TTF Medium" pitchFamily="2" charset="-127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6">
                    <a:lumMod val="1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7DF90B-9950-8C4F-42D1-118E57B366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8350" l="7436" r="93846">
                        <a14:foregroundMark x1="18718" y1="31068" x2="18718" y2="31068"/>
                        <a14:foregroundMark x1="23333" y1="47573" x2="23333" y2="47573"/>
                        <a14:foregroundMark x1="13590" y1="60194" x2="13590" y2="60194"/>
                        <a14:foregroundMark x1="7692" y1="63107" x2="7692" y2="63107"/>
                        <a14:foregroundMark x1="26923" y1="76699" x2="26923" y2="76699"/>
                        <a14:foregroundMark x1="32308" y1="77670" x2="32308" y2="77670"/>
                        <a14:foregroundMark x1="37179" y1="72816" x2="37179" y2="72816"/>
                        <a14:foregroundMark x1="42051" y1="68932" x2="42051" y2="68932"/>
                        <a14:foregroundMark x1="47436" y1="72816" x2="47436" y2="72816"/>
                        <a14:foregroundMark x1="50000" y1="67961" x2="50000" y2="67961"/>
                        <a14:foregroundMark x1="59487" y1="58252" x2="59487" y2="58252"/>
                        <a14:foregroundMark x1="65641" y1="59223" x2="65641" y2="59223"/>
                        <a14:foregroundMark x1="67949" y1="64078" x2="67949" y2="64078"/>
                        <a14:foregroundMark x1="74103" y1="61165" x2="74103" y2="61165"/>
                        <a14:foregroundMark x1="76410" y1="61165" x2="76410" y2="61165"/>
                        <a14:foregroundMark x1="79744" y1="62136" x2="79744" y2="62136"/>
                        <a14:foregroundMark x1="83333" y1="63107" x2="83333" y2="63107"/>
                        <a14:foregroundMark x1="85385" y1="63107" x2="85385" y2="63107"/>
                        <a14:foregroundMark x1="87949" y1="65049" x2="87949" y2="65049"/>
                        <a14:foregroundMark x1="93846" y1="64078" x2="93846" y2="64078"/>
                        <a14:foregroundMark x1="83846" y1="73786" x2="83846" y2="73786"/>
                        <a14:backgroundMark x1="36154" y1="76699" x2="36154" y2="76699"/>
                        <a14:backgroundMark x1="46154" y1="70874" x2="46154" y2="70874"/>
                        <a14:backgroundMark x1="84359" y1="60194" x2="84359" y2="60194"/>
                        <a14:backgroundMark x1="84359" y1="66019" x2="84359" y2="66019"/>
                        <a14:backgroundMark x1="84359" y1="68932" x2="84359" y2="68932"/>
                        <a14:backgroundMark x1="84359" y1="78641" x2="84359" y2="78641"/>
                        <a14:backgroundMark x1="32821" y1="77670" x2="32821" y2="77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337" y="4648087"/>
            <a:ext cx="1619251" cy="42652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dirty="0"/>
              <a:t> </a:t>
            </a: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accent6">
              <a:lumMod val="10000"/>
            </a:schemeClr>
          </a:solidFill>
          <a:latin typeface="G마켓 산스 TTF Medium" pitchFamily="2" charset="-127"/>
          <a:ea typeface="G마켓 산스 TTF Medium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None/>
        <a:defRPr sz="1400" b="0" i="0" u="none" strike="noStrike" cap="none">
          <a:solidFill>
            <a:schemeClr val="accent6">
              <a:lumMod val="10000"/>
            </a:schemeClr>
          </a:solidFill>
          <a:latin typeface="G마켓 산스 TTF Light" panose="02000000000000000000" pitchFamily="2" charset="-127"/>
          <a:ea typeface="G마켓 산스 TTF Light" panose="020000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1151275"/>
            <a:ext cx="7801500" cy="13419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/>
              <a:t>반도체 공정에서의</a:t>
            </a:r>
            <a:r>
              <a:rPr lang="en-US" altLang="ko-KR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연속적 불량 감지 모델</a:t>
            </a:r>
            <a:endParaRPr sz="4000"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2481081"/>
            <a:ext cx="7801500" cy="512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- KLARF </a:t>
            </a:r>
            <a:r>
              <a:rPr lang="ko-KR" altLang="en-US" sz="1600" dirty="0"/>
              <a:t>파일 분석을 통한 연속적인 불량패턴 감지 </a:t>
            </a:r>
            <a:r>
              <a:rPr lang="en-US" altLang="ko-KR" sz="1600" dirty="0"/>
              <a:t>-</a:t>
            </a:r>
            <a:endParaRPr sz="1600" dirty="0"/>
          </a:p>
        </p:txBody>
      </p:sp>
      <p:sp>
        <p:nvSpPr>
          <p:cNvPr id="4" name="Google Shape;60;p13"/>
          <p:cNvSpPr txBox="1">
            <a:spLocks/>
          </p:cNvSpPr>
          <p:nvPr/>
        </p:nvSpPr>
        <p:spPr>
          <a:xfrm>
            <a:off x="5657439" y="3881271"/>
            <a:ext cx="3486561" cy="108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6">
                    <a:lumMod val="10000"/>
                  </a:schemeClr>
                </a:solidFill>
                <a:latin typeface="G마켓 산스 TTF Medium" pitchFamily="2" charset="-127"/>
                <a:ea typeface="G마켓 산스 TTF Medium" pitchFamily="2" charset="-127"/>
                <a:cs typeface="Average"/>
                <a:sym typeface="Averag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None/>
              <a:defRPr sz="21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/>
            <a:r>
              <a:rPr lang="en-US" altLang="ko-KR" sz="1600" b="1" dirty="0">
                <a:latin typeface="G마켓 산스 TTF Light" pitchFamily="2" charset="-127"/>
                <a:ea typeface="G마켓 산스 TTF Light" pitchFamily="2" charset="-127"/>
              </a:rPr>
              <a:t>2023. 02. 09</a:t>
            </a:r>
          </a:p>
          <a:p>
            <a:pPr marL="0" indent="0"/>
            <a:r>
              <a:rPr lang="en-US" altLang="ko-KR" sz="1600" b="1" dirty="0">
                <a:latin typeface="G마켓 산스 TTF Light" pitchFamily="2" charset="-127"/>
                <a:ea typeface="G마켓 산스 TTF Light" pitchFamily="2" charset="-127"/>
              </a:rPr>
              <a:t>ASAC 1</a:t>
            </a:r>
            <a:r>
              <a:rPr lang="ko-KR" altLang="en-US" sz="1600" b="1" dirty="0">
                <a:latin typeface="G마켓 산스 TTF Light" pitchFamily="2" charset="-127"/>
                <a:ea typeface="G마켓 산스 TTF Light" pitchFamily="2" charset="-127"/>
              </a:rPr>
              <a:t>기 </a:t>
            </a:r>
            <a:r>
              <a:rPr lang="en-US" altLang="ko-KR" sz="1600" b="1" dirty="0">
                <a:latin typeface="G마켓 산스 TTF Light" pitchFamily="2" charset="-127"/>
                <a:ea typeface="G마켓 산스 TTF Light" pitchFamily="2" charset="-127"/>
              </a:rPr>
              <a:t>4</a:t>
            </a:r>
            <a:r>
              <a:rPr lang="ko-KR" altLang="en-US" sz="1600" b="1" dirty="0">
                <a:latin typeface="G마켓 산스 TTF Light" pitchFamily="2" charset="-127"/>
                <a:ea typeface="G마켓 산스 TTF Light" pitchFamily="2" charset="-127"/>
              </a:rPr>
              <a:t>조</a:t>
            </a:r>
            <a:endParaRPr lang="en-US" altLang="ko-KR" sz="1600" b="1" dirty="0">
              <a:latin typeface="G마켓 산스 TTF Light" pitchFamily="2" charset="-127"/>
              <a:ea typeface="G마켓 산스 TTF Light" pitchFamily="2" charset="-127"/>
            </a:endParaRPr>
          </a:p>
          <a:p>
            <a:pPr marL="0" indent="0"/>
            <a:endParaRPr lang="en-US" altLang="ko-KR" sz="1600" b="1" dirty="0">
              <a:latin typeface="G마켓 산스 TTF Light" pitchFamily="2" charset="-127"/>
              <a:ea typeface="G마켓 산스 TTF Light" pitchFamily="2" charset="-127"/>
            </a:endParaRPr>
          </a:p>
          <a:p>
            <a:pPr marL="0" indent="0"/>
            <a:r>
              <a:rPr lang="ko-KR" altLang="en-US" sz="1600" b="1" dirty="0">
                <a:latin typeface="G마켓 산스 TTF Light" pitchFamily="2" charset="-127"/>
                <a:ea typeface="G마켓 산스 TTF Light" pitchFamily="2" charset="-127"/>
              </a:rPr>
              <a:t>김학선  박재원  이수열  이정우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1.5. </a:t>
            </a:r>
            <a:r>
              <a:rPr lang="ko-KR" altLang="en-US" sz="2400" dirty="0"/>
              <a:t>프로젝트 선정</a:t>
            </a:r>
            <a:endParaRPr sz="24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756234"/>
            <a:ext cx="1655247" cy="390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Flow Chart </a:t>
            </a:r>
          </a:p>
        </p:txBody>
      </p:sp>
      <p:sp>
        <p:nvSpPr>
          <p:cNvPr id="2" name="순서도: 수행의 시작/종료 1"/>
          <p:cNvSpPr/>
          <p:nvPr/>
        </p:nvSpPr>
        <p:spPr>
          <a:xfrm>
            <a:off x="2495511" y="858817"/>
            <a:ext cx="720000" cy="180000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분석 시작</a:t>
            </a:r>
          </a:p>
        </p:txBody>
      </p:sp>
      <p:sp>
        <p:nvSpPr>
          <p:cNvPr id="7" name="순서도: 수행의 시작/종료 6"/>
          <p:cNvSpPr/>
          <p:nvPr/>
        </p:nvSpPr>
        <p:spPr>
          <a:xfrm>
            <a:off x="6214152" y="4855114"/>
            <a:ext cx="720000" cy="180000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분석 종료</a:t>
            </a:r>
          </a:p>
        </p:txBody>
      </p:sp>
      <p:sp>
        <p:nvSpPr>
          <p:cNvPr id="3" name="순서도: 자기 디스크 2"/>
          <p:cNvSpPr/>
          <p:nvPr/>
        </p:nvSpPr>
        <p:spPr>
          <a:xfrm>
            <a:off x="664673" y="1195839"/>
            <a:ext cx="612000" cy="360000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500" dirty="0" err="1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웨이퍼</a:t>
            </a:r>
            <a:r>
              <a:rPr lang="ko-KR" altLang="en-US" sz="5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en-US" altLang="ko-KR" sz="5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검사 장비</a:t>
            </a:r>
          </a:p>
        </p:txBody>
      </p:sp>
      <p:sp>
        <p:nvSpPr>
          <p:cNvPr id="4" name="순서도: 데이터 3"/>
          <p:cNvSpPr/>
          <p:nvPr/>
        </p:nvSpPr>
        <p:spPr>
          <a:xfrm>
            <a:off x="1556381" y="1195839"/>
            <a:ext cx="720000" cy="360000"/>
          </a:xfrm>
          <a:prstGeom prst="flowChartInputOutpu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KLARF File</a:t>
            </a:r>
            <a:endParaRPr lang="ko-KR" altLang="en-US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순서도: 대체 처리 7"/>
          <p:cNvSpPr/>
          <p:nvPr/>
        </p:nvSpPr>
        <p:spPr>
          <a:xfrm>
            <a:off x="2549511" y="1195839"/>
            <a:ext cx="612000" cy="360000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</a:t>
            </a:r>
            <a:r>
              <a:rPr lang="ko-KR" altLang="en-US" sz="600" dirty="0" err="1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파싱</a:t>
            </a:r>
            <a:endParaRPr lang="ko-KR" altLang="en-US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2" name="순서도: 데이터 11"/>
          <p:cNvSpPr/>
          <p:nvPr/>
        </p:nvSpPr>
        <p:spPr>
          <a:xfrm>
            <a:off x="3421485" y="1198099"/>
            <a:ext cx="720000" cy="360000"/>
          </a:xfrm>
          <a:prstGeom prst="flowChartInputOutpu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결함 데이터</a:t>
            </a:r>
          </a:p>
        </p:txBody>
      </p:sp>
      <p:sp>
        <p:nvSpPr>
          <p:cNvPr id="13" name="순서도: 데이터 12"/>
          <p:cNvSpPr/>
          <p:nvPr/>
        </p:nvSpPr>
        <p:spPr>
          <a:xfrm>
            <a:off x="2495511" y="1695898"/>
            <a:ext cx="720000" cy="360000"/>
          </a:xfrm>
          <a:prstGeom prst="flowChartInputOutpu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검사 장비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</a:p>
        </p:txBody>
      </p:sp>
      <p:sp>
        <p:nvSpPr>
          <p:cNvPr id="15" name="순서도: 대체 처리 14"/>
          <p:cNvSpPr/>
          <p:nvPr/>
        </p:nvSpPr>
        <p:spPr>
          <a:xfrm>
            <a:off x="4421193" y="1198099"/>
            <a:ext cx="612000" cy="360000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프레임 생성</a:t>
            </a:r>
          </a:p>
        </p:txBody>
      </p:sp>
      <p:sp>
        <p:nvSpPr>
          <p:cNvPr id="16" name="순서도: 대체 처리 15"/>
          <p:cNvSpPr/>
          <p:nvPr/>
        </p:nvSpPr>
        <p:spPr>
          <a:xfrm>
            <a:off x="3475485" y="1695898"/>
            <a:ext cx="612000" cy="360000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프레임 생성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순서도: 연결자 5"/>
          <p:cNvSpPr/>
          <p:nvPr/>
        </p:nvSpPr>
        <p:spPr>
          <a:xfrm>
            <a:off x="4628517" y="1780511"/>
            <a:ext cx="197352" cy="190774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+</a:t>
            </a:r>
            <a:endParaRPr lang="ko-KR" altLang="en-US" sz="1600" b="1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8" name="순서도: 데이터 17"/>
          <p:cNvSpPr/>
          <p:nvPr/>
        </p:nvSpPr>
        <p:spPr>
          <a:xfrm>
            <a:off x="5276900" y="1695898"/>
            <a:ext cx="720000" cy="360000"/>
          </a:xfrm>
          <a:prstGeom prst="flowChartInputOutpu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병합된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</a:p>
        </p:txBody>
      </p:sp>
      <p:sp>
        <p:nvSpPr>
          <p:cNvPr id="9" name="순서도: 문서 8"/>
          <p:cNvSpPr/>
          <p:nvPr/>
        </p:nvSpPr>
        <p:spPr>
          <a:xfrm>
            <a:off x="6250152" y="4328578"/>
            <a:ext cx="648000" cy="360000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분석 결과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출력 및 저장</a:t>
            </a:r>
          </a:p>
        </p:txBody>
      </p:sp>
      <p:sp>
        <p:nvSpPr>
          <p:cNvPr id="10" name="순서도: 판단 9"/>
          <p:cNvSpPr/>
          <p:nvPr/>
        </p:nvSpPr>
        <p:spPr>
          <a:xfrm>
            <a:off x="6214152" y="3802042"/>
            <a:ext cx="720000" cy="360000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기준 충족</a:t>
            </a:r>
            <a:r>
              <a:rPr lang="en-US" altLang="ko-KR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?</a:t>
            </a:r>
          </a:p>
        </p:txBody>
      </p:sp>
      <p:cxnSp>
        <p:nvCxnSpPr>
          <p:cNvPr id="19" name="직선 화살표 연결선 18"/>
          <p:cNvCxnSpPr>
            <a:stCxn id="9" idx="2"/>
            <a:endCxn id="7" idx="0"/>
          </p:cNvCxnSpPr>
          <p:nvPr/>
        </p:nvCxnSpPr>
        <p:spPr>
          <a:xfrm>
            <a:off x="6574152" y="4664778"/>
            <a:ext cx="0" cy="190336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0" idx="2"/>
            <a:endCxn id="9" idx="0"/>
          </p:cNvCxnSpPr>
          <p:nvPr/>
        </p:nvCxnSpPr>
        <p:spPr>
          <a:xfrm>
            <a:off x="6574152" y="4162042"/>
            <a:ext cx="0" cy="166536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0" idx="1"/>
            <a:endCxn id="18" idx="4"/>
          </p:cNvCxnSpPr>
          <p:nvPr/>
        </p:nvCxnSpPr>
        <p:spPr>
          <a:xfrm rot="10800000">
            <a:off x="5636900" y="2055898"/>
            <a:ext cx="577252" cy="1926144"/>
          </a:xfrm>
          <a:prstGeom prst="bentConnector2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640896" y="3779836"/>
            <a:ext cx="4969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나눔스퀘어라운드 Bold" pitchFamily="50" charset="-127"/>
                <a:ea typeface="나눔스퀘어라운드 Bold" pitchFamily="50" charset="-127"/>
              </a:rPr>
              <a:t>No</a:t>
            </a:r>
            <a:endParaRPr lang="ko-KR" altLang="en-US" sz="7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79441" y="4130109"/>
            <a:ext cx="36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나눔스퀘어라운드 Bold" pitchFamily="50" charset="-127"/>
                <a:ea typeface="나눔스퀘어라운드 Bold" pitchFamily="50" charset="-127"/>
              </a:rPr>
              <a:t>Yes</a:t>
            </a:r>
            <a:endParaRPr lang="ko-KR" altLang="en-US" sz="7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49" name="직선 화살표 연결선 48"/>
          <p:cNvCxnSpPr>
            <a:stCxn id="3" idx="4"/>
            <a:endCxn id="4" idx="2"/>
          </p:cNvCxnSpPr>
          <p:nvPr/>
        </p:nvCxnSpPr>
        <p:spPr>
          <a:xfrm>
            <a:off x="1276673" y="1375839"/>
            <a:ext cx="351708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" idx="5"/>
            <a:endCxn id="8" idx="1"/>
          </p:cNvCxnSpPr>
          <p:nvPr/>
        </p:nvCxnSpPr>
        <p:spPr>
          <a:xfrm>
            <a:off x="2204381" y="1375839"/>
            <a:ext cx="345130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8" idx="3"/>
            <a:endCxn id="12" idx="2"/>
          </p:cNvCxnSpPr>
          <p:nvPr/>
        </p:nvCxnSpPr>
        <p:spPr>
          <a:xfrm>
            <a:off x="3161511" y="1375839"/>
            <a:ext cx="331974" cy="226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2" idx="2"/>
            <a:endCxn id="8" idx="0"/>
          </p:cNvCxnSpPr>
          <p:nvPr/>
        </p:nvCxnSpPr>
        <p:spPr>
          <a:xfrm>
            <a:off x="2855511" y="1038817"/>
            <a:ext cx="0" cy="157022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8" idx="2"/>
            <a:endCxn id="13" idx="1"/>
          </p:cNvCxnSpPr>
          <p:nvPr/>
        </p:nvCxnSpPr>
        <p:spPr>
          <a:xfrm>
            <a:off x="2855511" y="1555839"/>
            <a:ext cx="0" cy="140059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13" idx="5"/>
            <a:endCxn id="16" idx="1"/>
          </p:cNvCxnSpPr>
          <p:nvPr/>
        </p:nvCxnSpPr>
        <p:spPr>
          <a:xfrm>
            <a:off x="3143511" y="1875898"/>
            <a:ext cx="331974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12" idx="5"/>
            <a:endCxn id="15" idx="1"/>
          </p:cNvCxnSpPr>
          <p:nvPr/>
        </p:nvCxnSpPr>
        <p:spPr>
          <a:xfrm>
            <a:off x="4069485" y="1378099"/>
            <a:ext cx="351708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15" idx="2"/>
            <a:endCxn id="6" idx="0"/>
          </p:cNvCxnSpPr>
          <p:nvPr/>
        </p:nvCxnSpPr>
        <p:spPr>
          <a:xfrm>
            <a:off x="4727193" y="1558099"/>
            <a:ext cx="0" cy="222412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16" idx="3"/>
            <a:endCxn id="6" idx="2"/>
          </p:cNvCxnSpPr>
          <p:nvPr/>
        </p:nvCxnSpPr>
        <p:spPr>
          <a:xfrm>
            <a:off x="4087485" y="1875898"/>
            <a:ext cx="541032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6" idx="6"/>
            <a:endCxn id="18" idx="2"/>
          </p:cNvCxnSpPr>
          <p:nvPr/>
        </p:nvCxnSpPr>
        <p:spPr>
          <a:xfrm>
            <a:off x="4825869" y="1875898"/>
            <a:ext cx="523031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18" idx="5"/>
            <a:endCxn id="124" idx="1"/>
          </p:cNvCxnSpPr>
          <p:nvPr/>
        </p:nvCxnSpPr>
        <p:spPr>
          <a:xfrm>
            <a:off x="5924900" y="1875898"/>
            <a:ext cx="343252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15" idx="3"/>
            <a:endCxn id="105" idx="1"/>
          </p:cNvCxnSpPr>
          <p:nvPr/>
        </p:nvCxnSpPr>
        <p:spPr>
          <a:xfrm flipV="1">
            <a:off x="5033193" y="1375839"/>
            <a:ext cx="279707" cy="226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순서도: 문서 104"/>
          <p:cNvSpPr/>
          <p:nvPr/>
        </p:nvSpPr>
        <p:spPr>
          <a:xfrm>
            <a:off x="5312900" y="1195839"/>
            <a:ext cx="648000" cy="360000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Wafer Map </a:t>
            </a: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시각화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24" name="순서도: 대체 처리 123"/>
          <p:cNvSpPr/>
          <p:nvPr/>
        </p:nvSpPr>
        <p:spPr>
          <a:xfrm>
            <a:off x="6268152" y="1695898"/>
            <a:ext cx="612000" cy="360000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Batch </a:t>
            </a: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생성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2" name="순서도: 문서 141"/>
          <p:cNvSpPr/>
          <p:nvPr/>
        </p:nvSpPr>
        <p:spPr>
          <a:xfrm>
            <a:off x="7201726" y="1695898"/>
            <a:ext cx="648000" cy="360000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Batch </a:t>
            </a: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시각화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45" name="직선 화살표 연결선 144"/>
          <p:cNvCxnSpPr>
            <a:stCxn id="124" idx="3"/>
            <a:endCxn id="142" idx="1"/>
          </p:cNvCxnSpPr>
          <p:nvPr/>
        </p:nvCxnSpPr>
        <p:spPr>
          <a:xfrm>
            <a:off x="6880152" y="1875898"/>
            <a:ext cx="321574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순서도: 대체 처리 153"/>
          <p:cNvSpPr/>
          <p:nvPr/>
        </p:nvSpPr>
        <p:spPr>
          <a:xfrm>
            <a:off x="6268152" y="3275506"/>
            <a:ext cx="612000" cy="360000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모델링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60" name="순서도: 대체 처리 159"/>
          <p:cNvSpPr/>
          <p:nvPr/>
        </p:nvSpPr>
        <p:spPr>
          <a:xfrm>
            <a:off x="6268152" y="2222434"/>
            <a:ext cx="612000" cy="360000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연속성 판정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알고리즘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61" name="직선 화살표 연결선 160"/>
          <p:cNvCxnSpPr>
            <a:stCxn id="154" idx="2"/>
            <a:endCxn id="10" idx="0"/>
          </p:cNvCxnSpPr>
          <p:nvPr/>
        </p:nvCxnSpPr>
        <p:spPr>
          <a:xfrm>
            <a:off x="6574152" y="3635506"/>
            <a:ext cx="0" cy="166536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순서도: 데이터 163"/>
          <p:cNvSpPr/>
          <p:nvPr/>
        </p:nvSpPr>
        <p:spPr>
          <a:xfrm>
            <a:off x="6214152" y="2748970"/>
            <a:ext cx="720000" cy="360000"/>
          </a:xfrm>
          <a:prstGeom prst="flowChartInputOutpu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모델링데이터</a:t>
            </a:r>
          </a:p>
        </p:txBody>
      </p:sp>
      <p:cxnSp>
        <p:nvCxnSpPr>
          <p:cNvPr id="165" name="직선 화살표 연결선 164"/>
          <p:cNvCxnSpPr>
            <a:stCxn id="164" idx="4"/>
            <a:endCxn id="154" idx="0"/>
          </p:cNvCxnSpPr>
          <p:nvPr/>
        </p:nvCxnSpPr>
        <p:spPr>
          <a:xfrm>
            <a:off x="6574152" y="3108970"/>
            <a:ext cx="0" cy="166536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124" idx="2"/>
            <a:endCxn id="160" idx="0"/>
          </p:cNvCxnSpPr>
          <p:nvPr/>
        </p:nvCxnSpPr>
        <p:spPr>
          <a:xfrm>
            <a:off x="6574152" y="2055898"/>
            <a:ext cx="0" cy="166536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순서도: 문서 181"/>
          <p:cNvSpPr/>
          <p:nvPr/>
        </p:nvSpPr>
        <p:spPr>
          <a:xfrm>
            <a:off x="7201726" y="2222434"/>
            <a:ext cx="648000" cy="360000"/>
          </a:xfrm>
          <a:prstGeom prst="flowChartDocument">
            <a:avLst/>
          </a:prstGeom>
          <a:solidFill>
            <a:schemeClr val="bg1"/>
          </a:solidFill>
          <a:ln w="12700">
            <a:solidFill>
              <a:schemeClr val="accent6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연속성 판정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accent6">
                    <a:lumMod val="10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시각화</a:t>
            </a:r>
            <a:endParaRPr lang="en-US" altLang="ko-KR" sz="600" dirty="0">
              <a:solidFill>
                <a:schemeClr val="accent6">
                  <a:lumMod val="10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83" name="직선 화살표 연결선 182"/>
          <p:cNvCxnSpPr>
            <a:stCxn id="160" idx="3"/>
            <a:endCxn id="182" idx="1"/>
          </p:cNvCxnSpPr>
          <p:nvPr/>
        </p:nvCxnSpPr>
        <p:spPr>
          <a:xfrm>
            <a:off x="6880152" y="2402434"/>
            <a:ext cx="321574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/>
          <p:cNvCxnSpPr>
            <a:stCxn id="160" idx="2"/>
            <a:endCxn id="164" idx="1"/>
          </p:cNvCxnSpPr>
          <p:nvPr/>
        </p:nvCxnSpPr>
        <p:spPr>
          <a:xfrm>
            <a:off x="6574152" y="2582434"/>
            <a:ext cx="0" cy="166536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65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72DA8E0-7BF0-101E-20C5-FCE0CF0C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3" y="1298605"/>
            <a:ext cx="8547333" cy="2139881"/>
          </a:xfrm>
          <a:prstGeom prst="rect">
            <a:avLst/>
          </a:prstGeom>
        </p:spPr>
      </p:pic>
      <p:sp>
        <p:nvSpPr>
          <p:cNvPr id="4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8626" y="766650"/>
            <a:ext cx="8465155" cy="4033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Mile Stone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/>
          </a:p>
        </p:txBody>
      </p:sp>
      <p:sp>
        <p:nvSpPr>
          <p:cNvPr id="8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1.5. </a:t>
            </a:r>
            <a:r>
              <a:rPr lang="ko-KR" altLang="en-US" sz="2400" dirty="0"/>
              <a:t>프로젝트 선정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0472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G마켓 산스 TTF Bold" pitchFamily="2" charset="-127"/>
                <a:ea typeface="G마켓 산스 TTF Bold" pitchFamily="2" charset="-127"/>
              </a:rPr>
              <a:t>2.   </a:t>
            </a:r>
            <a:r>
              <a:rPr lang="ko-KR" altLang="en-US" dirty="0">
                <a:latin typeface="G마켓 산스 TTF Bold" pitchFamily="2" charset="-127"/>
                <a:ea typeface="G마켓 산스 TTF Bold" pitchFamily="2" charset="-127"/>
              </a:rPr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2184471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8626" y="700870"/>
            <a:ext cx="8465155" cy="4033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데이터 정의 및 확보방안 수립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반도체 공정의 예시는 다음과 같음</a:t>
            </a:r>
            <a:r>
              <a:rPr lang="en-US" altLang="ko-KR" sz="1200" dirty="0"/>
              <a:t>.</a:t>
            </a: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0" lvl="0" indent="0">
              <a:lnSpc>
                <a:spcPct val="150000"/>
              </a:lnSpc>
              <a:buNone/>
            </a:pPr>
            <a:endParaRPr lang="en-US" altLang="ko-KR" sz="1200" dirty="0"/>
          </a:p>
          <a:p>
            <a:pPr marL="0" lvl="0" indent="0">
              <a:lnSpc>
                <a:spcPct val="150000"/>
              </a:lnSpc>
              <a:buNone/>
            </a:pP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각 검사 결과를 </a:t>
            </a:r>
            <a:r>
              <a:rPr lang="en-US" altLang="ko-KR" sz="1200" b="1" dirty="0"/>
              <a:t>KLARF *</a:t>
            </a:r>
            <a:r>
              <a:rPr lang="en-US" altLang="ko-KR" sz="1200" dirty="0"/>
              <a:t> </a:t>
            </a:r>
            <a:r>
              <a:rPr lang="ko-KR" altLang="en-US" sz="1200" dirty="0"/>
              <a:t>파일 형식으로 데이터베이스에 저장</a:t>
            </a:r>
            <a:r>
              <a:rPr lang="en-US" altLang="ko-KR" sz="1200" dirty="0"/>
              <a:t>.</a:t>
            </a:r>
            <a:endParaRPr lang="en-US" altLang="ko-KR" sz="1600" dirty="0"/>
          </a:p>
        </p:txBody>
      </p:sp>
      <p:sp>
        <p:nvSpPr>
          <p:cNvPr id="10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194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400" dirty="0"/>
              <a:t>2.1. </a:t>
            </a:r>
            <a:r>
              <a:rPr lang="ko-KR" altLang="en-US" sz="2400" dirty="0"/>
              <a:t>데이터 정의</a:t>
            </a:r>
            <a:endParaRPr sz="2400" dirty="0"/>
          </a:p>
        </p:txBody>
      </p:sp>
      <p:sp>
        <p:nvSpPr>
          <p:cNvPr id="7" name="오른쪽 화살표 6"/>
          <p:cNvSpPr/>
          <p:nvPr/>
        </p:nvSpPr>
        <p:spPr>
          <a:xfrm>
            <a:off x="644686" y="3195056"/>
            <a:ext cx="7895930" cy="1669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58306" y="3074587"/>
            <a:ext cx="1164380" cy="40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공정</a:t>
            </a:r>
            <a:r>
              <a:rPr lang="en-US" altLang="ko-KR" dirty="0"/>
              <a:t> A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61524" y="3074587"/>
            <a:ext cx="1164380" cy="40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공정</a:t>
            </a:r>
            <a:r>
              <a:rPr lang="en-US" altLang="ko-KR" dirty="0"/>
              <a:t> B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64742" y="3074587"/>
            <a:ext cx="1164380" cy="40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공정</a:t>
            </a:r>
            <a:r>
              <a:rPr lang="en-US" altLang="ko-KR" dirty="0"/>
              <a:t> C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667959" y="3074587"/>
            <a:ext cx="1164380" cy="40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공정</a:t>
            </a:r>
            <a:r>
              <a:rPr lang="en-US" altLang="ko-KR" dirty="0"/>
              <a:t> D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759199" y="1217023"/>
            <a:ext cx="1625602" cy="449603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반도체 검사장비</a:t>
            </a:r>
          </a:p>
        </p:txBody>
      </p:sp>
      <p:cxnSp>
        <p:nvCxnSpPr>
          <p:cNvPr id="15" name="꺾인 연결선 14"/>
          <p:cNvCxnSpPr>
            <a:stCxn id="14" idx="2"/>
            <a:endCxn id="26" idx="0"/>
          </p:cNvCxnSpPr>
          <p:nvPr/>
        </p:nvCxnSpPr>
        <p:spPr>
          <a:xfrm rot="5400000">
            <a:off x="3401828" y="1013846"/>
            <a:ext cx="517393" cy="1822952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14" idx="2"/>
            <a:endCxn id="27" idx="0"/>
          </p:cNvCxnSpPr>
          <p:nvPr/>
        </p:nvCxnSpPr>
        <p:spPr>
          <a:xfrm rot="16200000" flipH="1">
            <a:off x="5202489" y="1036137"/>
            <a:ext cx="517389" cy="1778366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통 16"/>
          <p:cNvSpPr/>
          <p:nvPr/>
        </p:nvSpPr>
        <p:spPr>
          <a:xfrm>
            <a:off x="3907580" y="3606381"/>
            <a:ext cx="1328840" cy="815726"/>
          </a:xfrm>
          <a:prstGeom prst="can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</a:t>
            </a:r>
          </a:p>
        </p:txBody>
      </p:sp>
      <p:cxnSp>
        <p:nvCxnSpPr>
          <p:cNvPr id="18" name="꺾인 연결선 17"/>
          <p:cNvCxnSpPr>
            <a:stCxn id="22" idx="3"/>
            <a:endCxn id="17" idx="2"/>
          </p:cNvCxnSpPr>
          <p:nvPr/>
        </p:nvCxnSpPr>
        <p:spPr>
          <a:xfrm rot="16200000" flipH="1">
            <a:off x="2960452" y="3067115"/>
            <a:ext cx="735723" cy="1158533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23" idx="3"/>
            <a:endCxn id="17" idx="4"/>
          </p:cNvCxnSpPr>
          <p:nvPr/>
        </p:nvCxnSpPr>
        <p:spPr>
          <a:xfrm rot="5400000">
            <a:off x="5425535" y="3089412"/>
            <a:ext cx="735717" cy="111394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801674" y="3752633"/>
            <a:ext cx="11059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G마켓 산스 TTF Medium" pitchFamily="2" charset="-127"/>
                <a:ea typeface="G마켓 산스 TTF Medium" pitchFamily="2" charset="-127"/>
              </a:rPr>
              <a:t>KLARF</a:t>
            </a:r>
            <a:endParaRPr lang="ko-KR" altLang="en-US" sz="105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22" name="원통 21"/>
          <p:cNvSpPr/>
          <p:nvPr/>
        </p:nvSpPr>
        <p:spPr>
          <a:xfrm>
            <a:off x="2512589" y="3146952"/>
            <a:ext cx="472916" cy="131569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원통 22"/>
          <p:cNvSpPr/>
          <p:nvPr/>
        </p:nvSpPr>
        <p:spPr>
          <a:xfrm>
            <a:off x="6113908" y="3146958"/>
            <a:ext cx="472916" cy="131569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다리꼴 23"/>
          <p:cNvSpPr/>
          <p:nvPr/>
        </p:nvSpPr>
        <p:spPr>
          <a:xfrm rot="10800000">
            <a:off x="5893166" y="2524075"/>
            <a:ext cx="914400" cy="636042"/>
          </a:xfrm>
          <a:prstGeom prst="trapezoid">
            <a:avLst>
              <a:gd name="adj" fmla="val 555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다리꼴 24"/>
          <p:cNvSpPr/>
          <p:nvPr/>
        </p:nvSpPr>
        <p:spPr>
          <a:xfrm rot="10800000">
            <a:off x="2291848" y="2524071"/>
            <a:ext cx="914400" cy="636042"/>
          </a:xfrm>
          <a:prstGeom prst="trapezoid">
            <a:avLst>
              <a:gd name="adj" fmla="val 555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91848" y="2184019"/>
            <a:ext cx="914400" cy="340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검사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893166" y="2184015"/>
            <a:ext cx="914400" cy="340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검사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5204997" y="3752633"/>
            <a:ext cx="11059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G마켓 산스 TTF Medium" pitchFamily="2" charset="-127"/>
                <a:ea typeface="G마켓 산스 TTF Medium" pitchFamily="2" charset="-127"/>
              </a:rPr>
              <a:t>KLARF</a:t>
            </a:r>
            <a:endParaRPr lang="ko-KR" altLang="en-US" sz="105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11606" y="728091"/>
            <a:ext cx="31069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latin typeface="G마켓 산스 TTF Light" pitchFamily="2" charset="-127"/>
                <a:ea typeface="G마켓 산스 TTF Light" pitchFamily="2" charset="-127"/>
              </a:rPr>
              <a:t>* KLARF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: 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반도체 장비회사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, KLA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의 표준 데이터 파일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형식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ko-KR" altLang="en-US" sz="900" dirty="0">
              <a:latin typeface="G마켓 산스 TTF Light" pitchFamily="2" charset="-127"/>
              <a:ea typeface="G마켓 산스 TTF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070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8626" y="700869"/>
            <a:ext cx="8465155" cy="4384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데이터 정의 및 확보방안 수립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/>
              <a:t>원천 데이터인</a:t>
            </a:r>
            <a:r>
              <a:rPr lang="en-US" altLang="ko-KR" sz="1200" dirty="0"/>
              <a:t> KLARF </a:t>
            </a:r>
            <a:r>
              <a:rPr lang="ko-KR" altLang="en-US" sz="1200" dirty="0"/>
              <a:t>파일에서 추출할 데이터에 대한 메타 데이터</a:t>
            </a:r>
            <a:r>
              <a:rPr lang="en-US" altLang="ko-KR" sz="1200" dirty="0"/>
              <a:t> </a:t>
            </a:r>
            <a:r>
              <a:rPr lang="ko-KR" altLang="en-US" sz="1200" dirty="0"/>
              <a:t>정의</a:t>
            </a:r>
            <a:r>
              <a:rPr lang="en-US" altLang="ko-KR" sz="1200" dirty="0"/>
              <a:t>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KLARF </a:t>
            </a:r>
            <a:r>
              <a:rPr lang="ko-KR" altLang="en-US" sz="1200" dirty="0"/>
              <a:t>파일 내의 </a:t>
            </a:r>
            <a:r>
              <a:rPr lang="en-US" altLang="ko-KR" sz="1200" dirty="0" err="1"/>
              <a:t>DefectList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SummarySpec</a:t>
            </a:r>
            <a:r>
              <a:rPr lang="en-US" altLang="ko-KR" sz="1200" dirty="0"/>
              <a:t> </a:t>
            </a:r>
            <a:r>
              <a:rPr lang="ko-KR" altLang="en-US" sz="1200" dirty="0"/>
              <a:t>요소는 새로운 테이블로 생성할 수 있으며</a:t>
            </a:r>
            <a:r>
              <a:rPr lang="en-US" altLang="ko-KR" sz="1200" dirty="0"/>
              <a:t>,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sz="1200" dirty="0"/>
              <a:t>    이는 </a:t>
            </a:r>
            <a:r>
              <a:rPr lang="en-US" altLang="ko-KR" sz="1200" dirty="0" err="1"/>
              <a:t>FileName</a:t>
            </a:r>
            <a:r>
              <a:rPr lang="en-US" altLang="ko-KR" sz="1200" dirty="0"/>
              <a:t> </a:t>
            </a:r>
            <a:r>
              <a:rPr lang="ko-KR" altLang="en-US" sz="1200" dirty="0"/>
              <a:t>요소에 대해 종속성을 가짐</a:t>
            </a:r>
            <a:r>
              <a:rPr lang="en-US" altLang="ko-KR" sz="1200" dirty="0"/>
              <a:t>.</a:t>
            </a: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정보보안을 위해 모든 요소에 대해 </a:t>
            </a:r>
            <a:r>
              <a:rPr lang="ko-KR" altLang="en-US" sz="1200" b="1" dirty="0" err="1"/>
              <a:t>비식별화</a:t>
            </a:r>
            <a:r>
              <a:rPr lang="en-US" altLang="ko-KR" sz="1200" dirty="0"/>
              <a:t>(</a:t>
            </a:r>
            <a:r>
              <a:rPr lang="ko-KR" altLang="en-US" sz="1200" dirty="0"/>
              <a:t>가명 처리</a:t>
            </a:r>
            <a:r>
              <a:rPr lang="en-US" altLang="ko-KR" sz="1200" dirty="0"/>
              <a:t>, </a:t>
            </a:r>
            <a:r>
              <a:rPr lang="ko-KR" altLang="en-US" sz="1200" dirty="0"/>
              <a:t>값 제거 등</a:t>
            </a:r>
            <a:r>
              <a:rPr lang="en-US" altLang="ko-KR" sz="1200" dirty="0"/>
              <a:t>)</a:t>
            </a:r>
            <a:r>
              <a:rPr lang="ko-KR" altLang="en-US" sz="1200" dirty="0"/>
              <a:t> 하여 </a:t>
            </a:r>
            <a:r>
              <a:rPr lang="en-US" altLang="ko-KR" sz="1200" dirty="0"/>
              <a:t>KLARF </a:t>
            </a:r>
            <a:r>
              <a:rPr lang="ko-KR" altLang="en-US" sz="1200" dirty="0"/>
              <a:t>파일 확보</a:t>
            </a:r>
            <a:r>
              <a:rPr lang="en-US" altLang="ko-KR" sz="1200" dirty="0"/>
              <a:t>.</a:t>
            </a: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/>
          </a:p>
        </p:txBody>
      </p:sp>
      <p:sp>
        <p:nvSpPr>
          <p:cNvPr id="10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194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400" dirty="0"/>
              <a:t>2.1. </a:t>
            </a:r>
            <a:r>
              <a:rPr lang="ko-KR" altLang="en-US" sz="2400" dirty="0"/>
              <a:t>데이터 정의</a:t>
            </a:r>
            <a:endParaRPr sz="24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793516"/>
              </p:ext>
            </p:extLst>
          </p:nvPr>
        </p:nvGraphicFramePr>
        <p:xfrm>
          <a:off x="335502" y="1309160"/>
          <a:ext cx="5867949" cy="2743200"/>
        </p:xfrm>
        <a:graphic>
          <a:graphicData uri="http://schemas.openxmlformats.org/drawingml/2006/table">
            <a:tbl>
              <a:tblPr firstRow="1" bandRow="1">
                <a:tableStyleId>{86A90119-7FD9-4782-B01F-C275FEFF6532}</a:tableStyleId>
              </a:tblPr>
              <a:tblGrid>
                <a:gridCol w="34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8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6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3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4076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latin typeface="G마켓 산스 TTF Medium" pitchFamily="2" charset="-127"/>
                          <a:ea typeface="G마켓 산스 TTF Medium" pitchFamily="2" charset="-127"/>
                        </a:rPr>
                        <a:t>요소명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정의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참조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1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FileName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KLARF</a:t>
                      </a:r>
                      <a:r>
                        <a:rPr lang="en-US" altLang="ko-KR" sz="70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70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파일명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AC10001TA_AC10001-01_01-01-23_01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PK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2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FileTimestamp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KLARF </a:t>
                      </a:r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파일이 생성된 시점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01-01-23 12:48:02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3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InspectionStationID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장비 </a:t>
                      </a:r>
                      <a:r>
                        <a:rPr lang="ko-KR" altLang="en-US" sz="7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공급사</a:t>
                      </a:r>
                      <a:r>
                        <a:rPr lang="en-US" altLang="ko-KR" sz="70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및 검사 </a:t>
                      </a:r>
                      <a:r>
                        <a:rPr lang="ko-KR" altLang="en-US" sz="7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장비명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"ASAC TECHNOLOGY INC" "A3D01" "A3D01"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4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LotID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검사 대상의 </a:t>
                      </a:r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Batch ID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"AC10001TA"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5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DeviceID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검사 대상의 제품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"AC1"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6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Setup</a:t>
                      </a:r>
                      <a:r>
                        <a:rPr lang="en-US" altLang="ko-KR" sz="800" baseline="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ID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검사</a:t>
                      </a:r>
                      <a:r>
                        <a:rPr lang="en-US" altLang="ko-KR" sz="70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ko-KR" altLang="en-US" sz="70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장비에 적용할 검사 조건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"Metrology-Type-01" 01-01-23 12:48:02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7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StepID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적용할 공정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"Metrology-Type-01" 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8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WaferID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검사 대상</a:t>
                      </a:r>
                      <a:r>
                        <a:rPr lang="ko-KR" altLang="en-US" sz="70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 식별</a:t>
                      </a:r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 ID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"01"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9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Sample</a:t>
                      </a:r>
                      <a:r>
                        <a:rPr lang="en-US" altLang="ko-KR" sz="800" baseline="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TestPlan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Wafer</a:t>
                      </a:r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에 있는 </a:t>
                      </a:r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die</a:t>
                      </a:r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의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18 26, 17 26, 16 26,</a:t>
                      </a:r>
                      <a:r>
                        <a:rPr lang="en-US" altLang="ko-KR" sz="70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 …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10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DefectList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결함</a:t>
                      </a:r>
                      <a:r>
                        <a:rPr lang="ko-KR" altLang="en-US" sz="70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 정보 테이블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1,</a:t>
                      </a:r>
                      <a:r>
                        <a:rPr lang="en-US" altLang="ko-KR" sz="70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 6.849e+03, 7.047e+03, 24, 20, …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종속 </a:t>
                      </a:r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TBL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11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Summary</a:t>
                      </a:r>
                      <a:r>
                        <a:rPr lang="en-US" altLang="ko-KR" sz="800" baseline="0" dirty="0" err="1">
                          <a:latin typeface="G마켓 산스 TTF Light" pitchFamily="2" charset="-127"/>
                          <a:ea typeface="G마켓 산스 TTF Light" pitchFamily="2" charset="-127"/>
                        </a:rPr>
                        <a:t>Spec</a:t>
                      </a:r>
                      <a:endParaRPr lang="ko-KR" altLang="en-US" sz="8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정상</a:t>
                      </a:r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/</a:t>
                      </a:r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결함 개수 정보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1, 1,</a:t>
                      </a:r>
                      <a:r>
                        <a:rPr lang="en-US" altLang="ko-KR" sz="70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 </a:t>
                      </a:r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1.000,  535, 1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종속 </a:t>
                      </a:r>
                      <a:r>
                        <a:rPr lang="en-US" altLang="ko-KR" sz="70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TBL</a:t>
                      </a:r>
                      <a:endParaRPr lang="ko-KR" altLang="en-US" sz="70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02" y="1638348"/>
            <a:ext cx="2763207" cy="194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233502" y="1407516"/>
            <a:ext cx="19912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latin typeface="G마켓 산스 TTF Light" pitchFamily="2" charset="-127"/>
                <a:ea typeface="G마켓 산스 TTF Light" pitchFamily="2" charset="-127"/>
              </a:rPr>
              <a:t>KLARF</a:t>
            </a:r>
            <a:r>
              <a:rPr lang="ko-KR" altLang="en-US" sz="900" b="1" dirty="0">
                <a:latin typeface="G마켓 산스 TTF Light" pitchFamily="2" charset="-127"/>
                <a:ea typeface="G마켓 산스 TTF Light" pitchFamily="2" charset="-127"/>
              </a:rPr>
              <a:t> 파일 요소들로 구성한 </a:t>
            </a:r>
            <a:r>
              <a:rPr lang="en-US" altLang="ko-KR" sz="900" b="1" dirty="0">
                <a:latin typeface="G마켓 산스 TTF Light" pitchFamily="2" charset="-127"/>
                <a:ea typeface="G마켓 산스 TTF Light" pitchFamily="2" charset="-127"/>
              </a:rPr>
              <a:t>ERD</a:t>
            </a:r>
            <a:endParaRPr lang="ko-KR" altLang="en-US" sz="900" b="1" dirty="0">
              <a:latin typeface="G마켓 산스 TTF Light" pitchFamily="2" charset="-127"/>
              <a:ea typeface="G마켓 산스 TTF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216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8626" y="700869"/>
            <a:ext cx="8465155" cy="4384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데이터 수집 및 저장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/>
              <a:t>데이터 베이스 내 </a:t>
            </a:r>
            <a:r>
              <a:rPr lang="en-US" altLang="ko-KR" sz="1200" dirty="0"/>
              <a:t>KLARF </a:t>
            </a:r>
            <a:r>
              <a:rPr lang="ko-KR" altLang="en-US" sz="1200" dirty="0"/>
              <a:t>파일을 </a:t>
            </a:r>
            <a:r>
              <a:rPr lang="en-US" altLang="ko-KR" sz="1200" dirty="0"/>
              <a:t>Extract – Transform – Load </a:t>
            </a:r>
            <a:r>
              <a:rPr lang="ko-KR" altLang="en-US" sz="1200" dirty="0"/>
              <a:t>과정을 모듈화했으며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순서는 다음과 같음</a:t>
            </a:r>
            <a:r>
              <a:rPr lang="en-US" altLang="ko-KR" sz="1200" dirty="0"/>
              <a:t>.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폴더 내의 전체 </a:t>
            </a:r>
            <a:r>
              <a:rPr lang="en-US" altLang="ko-KR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KLARF </a:t>
            </a: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파일을 읽어 들인 후</a:t>
            </a:r>
            <a:r>
              <a:rPr lang="en-US" altLang="ko-KR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데이터프레임으로 변환</a:t>
            </a: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단일 값을</a:t>
            </a:r>
            <a:r>
              <a:rPr lang="en-US" altLang="ko-KR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가지거나</a:t>
            </a:r>
            <a:r>
              <a:rPr lang="en-US" altLang="ko-KR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중복된</a:t>
            </a:r>
            <a:r>
              <a:rPr lang="en-US" altLang="ko-KR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요소 모두 제거</a:t>
            </a:r>
            <a:r>
              <a:rPr lang="en-US" altLang="ko-KR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후 </a:t>
            </a:r>
            <a:r>
              <a:rPr lang="ko-KR" altLang="en-US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데이터형</a:t>
            </a: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변환</a:t>
            </a: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데이터 분석에 필요한 파생변수</a:t>
            </a:r>
            <a:r>
              <a:rPr lang="en-US" altLang="ko-KR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(</a:t>
            </a:r>
            <a:r>
              <a:rPr lang="en-US" altLang="ko-KR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MachineID</a:t>
            </a:r>
            <a:r>
              <a:rPr lang="en-US" altLang="ko-KR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en-US" altLang="ko-KR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WaferID</a:t>
            </a:r>
            <a:r>
              <a:rPr lang="en-US" altLang="ko-KR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)</a:t>
            </a: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생성 후 시간 순으로 정렬</a:t>
            </a: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ClrTx/>
              <a:buAutoNum type="arabicPeriod"/>
            </a:pP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데이터를 바로 </a:t>
            </a:r>
            <a:r>
              <a:rPr lang="ko-KR" altLang="en-US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로드할</a:t>
            </a:r>
            <a:r>
              <a:rPr lang="ko-KR" altLang="en-US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수 있도록 저장소 내에 저장</a:t>
            </a:r>
            <a:endParaRPr lang="en-US" altLang="ko-KR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/>
          </a:p>
        </p:txBody>
      </p:sp>
      <p:sp>
        <p:nvSpPr>
          <p:cNvPr id="10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194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400" dirty="0"/>
              <a:t>2.2. </a:t>
            </a:r>
            <a:r>
              <a:rPr lang="ko-KR" altLang="en-US" sz="2400" dirty="0"/>
              <a:t>데이터 수집</a:t>
            </a:r>
            <a:endParaRPr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4" y="1620406"/>
            <a:ext cx="5094436" cy="127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4" y="3545223"/>
            <a:ext cx="5568081" cy="77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421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G마켓 산스 TTF Bold" pitchFamily="2" charset="-127"/>
                <a:ea typeface="G마켓 산스 TTF Bold" pitchFamily="2" charset="-127"/>
              </a:rPr>
              <a:t>3.   </a:t>
            </a:r>
            <a:r>
              <a:rPr lang="ko-KR" altLang="en-US" dirty="0">
                <a:latin typeface="G마켓 산스 TTF Bold" pitchFamily="2" charset="-127"/>
                <a:ea typeface="G마켓 산스 TTF Bold" pitchFamily="2" charset="-127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3907917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8520600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푸리에 변환을 이용한 연속성 판정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단일 웨이퍼로는 시간에 따른 결함의 추이를 파악할 수 없음</a:t>
            </a:r>
            <a:r>
              <a:rPr lang="en-US" altLang="ko-KR" sz="1200" dirty="0"/>
              <a:t>. 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먼저</a:t>
            </a:r>
            <a:r>
              <a:rPr lang="en-US" altLang="ko-KR" sz="1200" dirty="0"/>
              <a:t>, </a:t>
            </a:r>
            <a:r>
              <a:rPr lang="ko-KR" altLang="en-US" sz="1200" dirty="0"/>
              <a:t>극좌표계로 표현되는 웨이퍼를</a:t>
            </a:r>
            <a:r>
              <a:rPr lang="en-US" altLang="ko-KR" sz="1200" dirty="0"/>
              <a:t> </a:t>
            </a:r>
            <a:r>
              <a:rPr lang="ko-KR" altLang="en-US" sz="1200" dirty="0"/>
              <a:t>직관적으로 보기 위해서 </a:t>
            </a:r>
            <a:r>
              <a:rPr lang="en-US" altLang="ko-KR" sz="1200" dirty="0"/>
              <a:t>x</a:t>
            </a:r>
            <a:r>
              <a:rPr lang="ko-KR" altLang="en-US" sz="1200" dirty="0"/>
              <a:t>축을 각도</a:t>
            </a:r>
            <a:r>
              <a:rPr lang="en-US" altLang="ko-KR" sz="1200" dirty="0"/>
              <a:t>, y</a:t>
            </a:r>
            <a:r>
              <a:rPr lang="ko-KR" altLang="en-US" sz="1200" dirty="0"/>
              <a:t>축을 거리로 나타낸 데카르트 좌표계로 변환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endParaRPr lang="en-US" altLang="ko-KR" sz="1200" dirty="0"/>
          </a:p>
          <a:p>
            <a:pPr mar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endParaRPr lang="en-US" altLang="ko-KR" sz="3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웨이퍼를 연속적으로 나열한 뒤</a:t>
            </a:r>
            <a:r>
              <a:rPr lang="en-US" altLang="ko-KR" sz="1200" dirty="0"/>
              <a:t>, </a:t>
            </a:r>
            <a:r>
              <a:rPr lang="ko-KR" altLang="en-US" sz="1200" dirty="0"/>
              <a:t>변환하면 다음과 같은 시계열 특성을 지니는 그래프를 얻을 수 있음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endParaRPr lang="en-US" altLang="ko-KR" sz="1200" dirty="0"/>
          </a:p>
          <a:p>
            <a:pPr mar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endParaRPr lang="en-US" altLang="ko-KR" sz="4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이 그래프에서 결함이 동일한 각도와</a:t>
            </a:r>
            <a:r>
              <a:rPr lang="en-US" altLang="ko-KR" sz="1200" dirty="0"/>
              <a:t> </a:t>
            </a:r>
            <a:r>
              <a:rPr lang="ko-KR" altLang="en-US" sz="1200" dirty="0"/>
              <a:t>거리에 연속적으로 나타난다면</a:t>
            </a:r>
            <a:r>
              <a:rPr lang="en-US" altLang="ko-KR" sz="1200" dirty="0"/>
              <a:t>, </a:t>
            </a:r>
            <a:r>
              <a:rPr lang="ko-KR" altLang="en-US" sz="1200" b="1" u="sng" dirty="0"/>
              <a:t>주기성</a:t>
            </a:r>
            <a:r>
              <a:rPr lang="ko-KR" altLang="en-US" sz="1200" dirty="0"/>
              <a:t>을 나타낼 것이라고 판단</a:t>
            </a:r>
            <a:r>
              <a:rPr lang="en-US" altLang="ko-KR" sz="1200" dirty="0"/>
              <a:t>.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3.1. </a:t>
            </a:r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endParaRPr sz="24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5812CFF-6F2F-96C2-0C06-1AA76CFF1317}"/>
              </a:ext>
            </a:extLst>
          </p:cNvPr>
          <p:cNvGrpSpPr/>
          <p:nvPr/>
        </p:nvGrpSpPr>
        <p:grpSpPr>
          <a:xfrm>
            <a:off x="2219401" y="1788007"/>
            <a:ext cx="1159409" cy="1152798"/>
            <a:chOff x="1398045" y="2060337"/>
            <a:chExt cx="1899891" cy="1889058"/>
          </a:xfrm>
        </p:grpSpPr>
        <p:sp>
          <p:nvSpPr>
            <p:cNvPr id="35" name="현 34">
              <a:extLst>
                <a:ext uri="{FF2B5EF4-FFF2-40B4-BE49-F238E27FC236}">
                  <a16:creationId xmlns:a16="http://schemas.microsoft.com/office/drawing/2014/main" id="{97DF376D-21C8-D252-23E8-6823CF9016FE}"/>
                </a:ext>
              </a:extLst>
            </p:cNvPr>
            <p:cNvSpPr/>
            <p:nvPr/>
          </p:nvSpPr>
          <p:spPr>
            <a:xfrm>
              <a:off x="1408878" y="2060337"/>
              <a:ext cx="1889058" cy="1889058"/>
            </a:xfrm>
            <a:prstGeom prst="chord">
              <a:avLst>
                <a:gd name="adj1" fmla="val 7437611"/>
                <a:gd name="adj2" fmla="val 3425385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375A24D-4F03-4DA2-2216-34526946EB4E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2346185" y="2060337"/>
              <a:ext cx="0" cy="1732714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9270DEC-9986-D580-D8FE-7A00073344EF}"/>
                </a:ext>
              </a:extLst>
            </p:cNvPr>
            <p:cNvCxnSpPr>
              <a:cxnSpLocks/>
            </p:cNvCxnSpPr>
            <p:nvPr/>
          </p:nvCxnSpPr>
          <p:spPr>
            <a:xfrm>
              <a:off x="1398045" y="2980722"/>
              <a:ext cx="1896280" cy="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EF25850-AF3E-9027-B74F-3119544CF9BD}"/>
                </a:ext>
              </a:extLst>
            </p:cNvPr>
            <p:cNvSpPr/>
            <p:nvPr/>
          </p:nvSpPr>
          <p:spPr>
            <a:xfrm>
              <a:off x="2681563" y="2359152"/>
              <a:ext cx="101600" cy="101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F31C903-7BA9-0A0F-54FC-96108B5728E8}"/>
                </a:ext>
              </a:extLst>
            </p:cNvPr>
            <p:cNvSpPr/>
            <p:nvPr/>
          </p:nvSpPr>
          <p:spPr>
            <a:xfrm>
              <a:off x="2109868" y="2651895"/>
              <a:ext cx="101600" cy="101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부분 원형 39">
              <a:extLst>
                <a:ext uri="{FF2B5EF4-FFF2-40B4-BE49-F238E27FC236}">
                  <a16:creationId xmlns:a16="http://schemas.microsoft.com/office/drawing/2014/main" id="{E7DEA15B-B321-F033-BE2E-FDE1B9417E67}"/>
                </a:ext>
              </a:extLst>
            </p:cNvPr>
            <p:cNvSpPr/>
            <p:nvPr/>
          </p:nvSpPr>
          <p:spPr>
            <a:xfrm>
              <a:off x="2109224" y="2748776"/>
              <a:ext cx="484966" cy="478202"/>
            </a:xfrm>
            <a:prstGeom prst="pie">
              <a:avLst>
                <a:gd name="adj1" fmla="val 18234147"/>
                <a:gd name="adj2" fmla="val 451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부분 원형 40">
              <a:extLst>
                <a:ext uri="{FF2B5EF4-FFF2-40B4-BE49-F238E27FC236}">
                  <a16:creationId xmlns:a16="http://schemas.microsoft.com/office/drawing/2014/main" id="{708F7D3E-2055-F1A9-3C4E-25D88F727FF2}"/>
                </a:ext>
              </a:extLst>
            </p:cNvPr>
            <p:cNvSpPr/>
            <p:nvPr/>
          </p:nvSpPr>
          <p:spPr>
            <a:xfrm>
              <a:off x="2192307" y="2831481"/>
              <a:ext cx="308641" cy="308641"/>
            </a:xfrm>
            <a:prstGeom prst="pie">
              <a:avLst>
                <a:gd name="adj1" fmla="val 14318290"/>
                <a:gd name="adj2" fmla="val 4514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60CD8C3-4FFA-5FC3-06C3-1130F3477A24}"/>
                </a:ext>
              </a:extLst>
            </p:cNvPr>
            <p:cNvCxnSpPr>
              <a:cxnSpLocks/>
              <a:stCxn id="44" idx="1"/>
              <a:endCxn id="39" idx="5"/>
            </p:cNvCxnSpPr>
            <p:nvPr/>
          </p:nvCxnSpPr>
          <p:spPr>
            <a:xfrm flipH="1" flipV="1">
              <a:off x="2196589" y="2738616"/>
              <a:ext cx="128392" cy="220901"/>
            </a:xfrm>
            <a:prstGeom prst="straightConnector1">
              <a:avLst/>
            </a:prstGeom>
            <a:ln w="12700">
              <a:solidFill>
                <a:schemeClr val="accent6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9EA14BED-9FDE-D8A8-2A8D-B06D2FBF2B38}"/>
                </a:ext>
              </a:extLst>
            </p:cNvPr>
            <p:cNvCxnSpPr>
              <a:cxnSpLocks/>
              <a:stCxn id="44" idx="7"/>
              <a:endCxn id="38" idx="3"/>
            </p:cNvCxnSpPr>
            <p:nvPr/>
          </p:nvCxnSpPr>
          <p:spPr>
            <a:xfrm flipV="1">
              <a:off x="2367389" y="2445873"/>
              <a:ext cx="329053" cy="513644"/>
            </a:xfrm>
            <a:prstGeom prst="straightConnector1">
              <a:avLst/>
            </a:prstGeom>
            <a:ln w="12700">
              <a:solidFill>
                <a:schemeClr val="accent6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5535C8B-EDB9-8B57-012D-F2ACB1B08B6E}"/>
                </a:ext>
              </a:extLst>
            </p:cNvPr>
            <p:cNvSpPr/>
            <p:nvPr/>
          </p:nvSpPr>
          <p:spPr>
            <a:xfrm>
              <a:off x="2316198" y="2950734"/>
              <a:ext cx="59974" cy="59974"/>
            </a:xfrm>
            <a:prstGeom prst="ellipse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9E55A787-4228-5140-ED63-0DD744BF254A}"/>
              </a:ext>
            </a:extLst>
          </p:cNvPr>
          <p:cNvSpPr/>
          <p:nvPr/>
        </p:nvSpPr>
        <p:spPr>
          <a:xfrm>
            <a:off x="3749825" y="2167797"/>
            <a:ext cx="755904" cy="3744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FBC95E3-AA6F-D895-442D-82CAF554EEF7}"/>
              </a:ext>
            </a:extLst>
          </p:cNvPr>
          <p:cNvCxnSpPr>
            <a:cxnSpLocks/>
          </p:cNvCxnSpPr>
          <p:nvPr/>
        </p:nvCxnSpPr>
        <p:spPr>
          <a:xfrm>
            <a:off x="5092869" y="1754653"/>
            <a:ext cx="9483" cy="1064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1CA160A-7B5A-D039-C206-41FE4BF2E60F}"/>
              </a:ext>
            </a:extLst>
          </p:cNvPr>
          <p:cNvCxnSpPr>
            <a:cxnSpLocks/>
          </p:cNvCxnSpPr>
          <p:nvPr/>
        </p:nvCxnSpPr>
        <p:spPr>
          <a:xfrm flipV="1">
            <a:off x="5092869" y="2805879"/>
            <a:ext cx="1915873" cy="10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702247A4-D20D-D231-3660-BC2F900DF4C3}"/>
              </a:ext>
            </a:extLst>
          </p:cNvPr>
          <p:cNvSpPr/>
          <p:nvPr/>
        </p:nvSpPr>
        <p:spPr>
          <a:xfrm>
            <a:off x="5503962" y="2027572"/>
            <a:ext cx="101600" cy="10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1B78120-07CF-9B06-F7CC-1FD67CB1055C}"/>
              </a:ext>
            </a:extLst>
          </p:cNvPr>
          <p:cNvSpPr/>
          <p:nvPr/>
        </p:nvSpPr>
        <p:spPr>
          <a:xfrm>
            <a:off x="6063718" y="2448013"/>
            <a:ext cx="101600" cy="10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69B466D-AED7-D115-7127-F00B9F994CC0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5554762" y="2129172"/>
            <a:ext cx="0" cy="676707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F05F7EE-5BE2-F3B4-C5DA-4D4D4636C4BB}"/>
              </a:ext>
            </a:extLst>
          </p:cNvPr>
          <p:cNvCxnSpPr>
            <a:cxnSpLocks/>
            <a:stCxn id="49" idx="4"/>
            <a:endCxn id="53" idx="0"/>
          </p:cNvCxnSpPr>
          <p:nvPr/>
        </p:nvCxnSpPr>
        <p:spPr>
          <a:xfrm flipH="1">
            <a:off x="6105555" y="2549613"/>
            <a:ext cx="8963" cy="266759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57382B-E35A-6DEC-394D-62AFCE276758}"/>
              </a:ext>
            </a:extLst>
          </p:cNvPr>
          <p:cNvSpPr txBox="1"/>
          <p:nvPr/>
        </p:nvSpPr>
        <p:spPr>
          <a:xfrm>
            <a:off x="5350449" y="2816373"/>
            <a:ext cx="420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60</a:t>
            </a:r>
            <a:r>
              <a:rPr lang="en-US" altLang="ko-KR" sz="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°</a:t>
            </a:r>
            <a:endParaRPr lang="ko-KR" altLang="en-US" sz="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0EC191-2D8B-6A51-E0F1-6BE8D014BBB1}"/>
              </a:ext>
            </a:extLst>
          </p:cNvPr>
          <p:cNvSpPr txBox="1"/>
          <p:nvPr/>
        </p:nvSpPr>
        <p:spPr>
          <a:xfrm>
            <a:off x="5866547" y="2816372"/>
            <a:ext cx="478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120</a:t>
            </a:r>
            <a:r>
              <a:rPr lang="en-US" altLang="ko-KR" sz="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°</a:t>
            </a:r>
            <a:endParaRPr lang="ko-KR" altLang="en-US" sz="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01C49F-55C4-8043-59C8-9A2705BAE4FC}"/>
              </a:ext>
            </a:extLst>
          </p:cNvPr>
          <p:cNvSpPr txBox="1"/>
          <p:nvPr/>
        </p:nvSpPr>
        <p:spPr>
          <a:xfrm>
            <a:off x="6661034" y="2818752"/>
            <a:ext cx="431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3D0DC-BC7D-4B86-27DA-2BEEE3622566}"/>
              </a:ext>
            </a:extLst>
          </p:cNvPr>
          <p:cNvSpPr txBox="1"/>
          <p:nvPr/>
        </p:nvSpPr>
        <p:spPr>
          <a:xfrm>
            <a:off x="4708451" y="1788006"/>
            <a:ext cx="431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거리</a:t>
            </a:r>
            <a:endParaRPr lang="ko-KR" altLang="en-US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3CFB389-32E4-D86B-C504-8D50470C24A7}"/>
              </a:ext>
            </a:extLst>
          </p:cNvPr>
          <p:cNvGrpSpPr/>
          <p:nvPr/>
        </p:nvGrpSpPr>
        <p:grpSpPr>
          <a:xfrm>
            <a:off x="1090536" y="3474635"/>
            <a:ext cx="994406" cy="988736"/>
            <a:chOff x="1398045" y="2060337"/>
            <a:chExt cx="1899891" cy="1889058"/>
          </a:xfrm>
        </p:grpSpPr>
        <p:sp>
          <p:nvSpPr>
            <p:cNvPr id="72" name="현 71">
              <a:extLst>
                <a:ext uri="{FF2B5EF4-FFF2-40B4-BE49-F238E27FC236}">
                  <a16:creationId xmlns:a16="http://schemas.microsoft.com/office/drawing/2014/main" id="{5C174530-8BC8-BDDE-203E-B84AB2850F9C}"/>
                </a:ext>
              </a:extLst>
            </p:cNvPr>
            <p:cNvSpPr/>
            <p:nvPr/>
          </p:nvSpPr>
          <p:spPr>
            <a:xfrm>
              <a:off x="1408878" y="2060337"/>
              <a:ext cx="1889058" cy="1889058"/>
            </a:xfrm>
            <a:prstGeom prst="chord">
              <a:avLst>
                <a:gd name="adj1" fmla="val 7437611"/>
                <a:gd name="adj2" fmla="val 3425385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BC7EAEB-0E82-8168-85A9-2AE50E7DF075}"/>
                </a:ext>
              </a:extLst>
            </p:cNvPr>
            <p:cNvCxnSpPr>
              <a:cxnSpLocks/>
              <a:endCxn id="72" idx="2"/>
            </p:cNvCxnSpPr>
            <p:nvPr/>
          </p:nvCxnSpPr>
          <p:spPr>
            <a:xfrm>
              <a:off x="2346185" y="2060337"/>
              <a:ext cx="0" cy="1732714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48140512-0453-7EC9-F506-1F4B65E77D67}"/>
                </a:ext>
              </a:extLst>
            </p:cNvPr>
            <p:cNvCxnSpPr>
              <a:cxnSpLocks/>
            </p:cNvCxnSpPr>
            <p:nvPr/>
          </p:nvCxnSpPr>
          <p:spPr>
            <a:xfrm>
              <a:off x="1398045" y="2980722"/>
              <a:ext cx="1896280" cy="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2B1DC7F0-EB63-5FB9-2C1C-CB6B39408CD0}"/>
                </a:ext>
              </a:extLst>
            </p:cNvPr>
            <p:cNvSpPr/>
            <p:nvPr/>
          </p:nvSpPr>
          <p:spPr>
            <a:xfrm>
              <a:off x="2681563" y="2359152"/>
              <a:ext cx="101600" cy="101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F82EADA7-573C-9570-7380-5EE27817F1FB}"/>
                </a:ext>
              </a:extLst>
            </p:cNvPr>
            <p:cNvSpPr/>
            <p:nvPr/>
          </p:nvSpPr>
          <p:spPr>
            <a:xfrm>
              <a:off x="2109868" y="2651895"/>
              <a:ext cx="101600" cy="101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부분 원형 76">
              <a:extLst>
                <a:ext uri="{FF2B5EF4-FFF2-40B4-BE49-F238E27FC236}">
                  <a16:creationId xmlns:a16="http://schemas.microsoft.com/office/drawing/2014/main" id="{D4978BAA-0D76-75C4-1012-25420B94D179}"/>
                </a:ext>
              </a:extLst>
            </p:cNvPr>
            <p:cNvSpPr/>
            <p:nvPr/>
          </p:nvSpPr>
          <p:spPr>
            <a:xfrm>
              <a:off x="2109224" y="2748776"/>
              <a:ext cx="484966" cy="478202"/>
            </a:xfrm>
            <a:prstGeom prst="pie">
              <a:avLst>
                <a:gd name="adj1" fmla="val 18234147"/>
                <a:gd name="adj2" fmla="val 451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부분 원형 77">
              <a:extLst>
                <a:ext uri="{FF2B5EF4-FFF2-40B4-BE49-F238E27FC236}">
                  <a16:creationId xmlns:a16="http://schemas.microsoft.com/office/drawing/2014/main" id="{336B6ABE-0155-6809-FF4E-4F52C1D67683}"/>
                </a:ext>
              </a:extLst>
            </p:cNvPr>
            <p:cNvSpPr/>
            <p:nvPr/>
          </p:nvSpPr>
          <p:spPr>
            <a:xfrm>
              <a:off x="2192307" y="2831481"/>
              <a:ext cx="308641" cy="308641"/>
            </a:xfrm>
            <a:prstGeom prst="pie">
              <a:avLst>
                <a:gd name="adj1" fmla="val 14318290"/>
                <a:gd name="adj2" fmla="val 4514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E3D2BD6A-DFEA-17E5-FD2F-4788EC1138BB}"/>
                </a:ext>
              </a:extLst>
            </p:cNvPr>
            <p:cNvCxnSpPr>
              <a:cxnSpLocks/>
              <a:stCxn id="81" idx="1"/>
              <a:endCxn id="76" idx="5"/>
            </p:cNvCxnSpPr>
            <p:nvPr/>
          </p:nvCxnSpPr>
          <p:spPr>
            <a:xfrm flipH="1" flipV="1">
              <a:off x="2196589" y="2738616"/>
              <a:ext cx="128392" cy="220901"/>
            </a:xfrm>
            <a:prstGeom prst="straightConnector1">
              <a:avLst/>
            </a:prstGeom>
            <a:ln w="12700">
              <a:solidFill>
                <a:schemeClr val="accent6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23C5727E-8BC9-B7FC-F5A4-83968248DBDE}"/>
                </a:ext>
              </a:extLst>
            </p:cNvPr>
            <p:cNvCxnSpPr>
              <a:cxnSpLocks/>
              <a:stCxn id="81" idx="7"/>
              <a:endCxn id="75" idx="3"/>
            </p:cNvCxnSpPr>
            <p:nvPr/>
          </p:nvCxnSpPr>
          <p:spPr>
            <a:xfrm flipV="1">
              <a:off x="2367389" y="2445873"/>
              <a:ext cx="329053" cy="513644"/>
            </a:xfrm>
            <a:prstGeom prst="straightConnector1">
              <a:avLst/>
            </a:prstGeom>
            <a:ln w="12700">
              <a:solidFill>
                <a:schemeClr val="accent6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8DFD1D2-025E-403C-8663-23F8CCBB1622}"/>
                </a:ext>
              </a:extLst>
            </p:cNvPr>
            <p:cNvSpPr/>
            <p:nvPr/>
          </p:nvSpPr>
          <p:spPr>
            <a:xfrm>
              <a:off x="2316198" y="2950734"/>
              <a:ext cx="59974" cy="59974"/>
            </a:xfrm>
            <a:prstGeom prst="ellipse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592DA06-6F8D-D208-D817-6107E7535E31}"/>
              </a:ext>
            </a:extLst>
          </p:cNvPr>
          <p:cNvGrpSpPr/>
          <p:nvPr/>
        </p:nvGrpSpPr>
        <p:grpSpPr>
          <a:xfrm>
            <a:off x="2108381" y="3475312"/>
            <a:ext cx="994406" cy="988736"/>
            <a:chOff x="1398045" y="2060337"/>
            <a:chExt cx="1899891" cy="1889058"/>
          </a:xfrm>
        </p:grpSpPr>
        <p:sp>
          <p:nvSpPr>
            <p:cNvPr id="83" name="현 82">
              <a:extLst>
                <a:ext uri="{FF2B5EF4-FFF2-40B4-BE49-F238E27FC236}">
                  <a16:creationId xmlns:a16="http://schemas.microsoft.com/office/drawing/2014/main" id="{CA21F8C4-EED3-5D3F-5E68-7E0AAEAC31B9}"/>
                </a:ext>
              </a:extLst>
            </p:cNvPr>
            <p:cNvSpPr/>
            <p:nvPr/>
          </p:nvSpPr>
          <p:spPr>
            <a:xfrm>
              <a:off x="1408878" y="2060337"/>
              <a:ext cx="1889058" cy="1889058"/>
            </a:xfrm>
            <a:prstGeom prst="chord">
              <a:avLst>
                <a:gd name="adj1" fmla="val 7437611"/>
                <a:gd name="adj2" fmla="val 3425385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D6E132B-3B31-F354-8F4E-5C771CC9B9F3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2346185" y="2060337"/>
              <a:ext cx="0" cy="1732714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1B9237A9-60B4-EA57-9320-F1B6739B856E}"/>
                </a:ext>
              </a:extLst>
            </p:cNvPr>
            <p:cNvCxnSpPr>
              <a:cxnSpLocks/>
            </p:cNvCxnSpPr>
            <p:nvPr/>
          </p:nvCxnSpPr>
          <p:spPr>
            <a:xfrm>
              <a:off x="1398045" y="2980722"/>
              <a:ext cx="1896280" cy="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FD2813C-FFD0-C64F-05EA-5ADFB159FB06}"/>
                </a:ext>
              </a:extLst>
            </p:cNvPr>
            <p:cNvSpPr/>
            <p:nvPr/>
          </p:nvSpPr>
          <p:spPr>
            <a:xfrm>
              <a:off x="2681563" y="2359152"/>
              <a:ext cx="101600" cy="101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부분 원형 86">
              <a:extLst>
                <a:ext uri="{FF2B5EF4-FFF2-40B4-BE49-F238E27FC236}">
                  <a16:creationId xmlns:a16="http://schemas.microsoft.com/office/drawing/2014/main" id="{AF8D1A30-BDD1-497A-5E3D-D1D73C51AD5E}"/>
                </a:ext>
              </a:extLst>
            </p:cNvPr>
            <p:cNvSpPr/>
            <p:nvPr/>
          </p:nvSpPr>
          <p:spPr>
            <a:xfrm>
              <a:off x="2109224" y="2748776"/>
              <a:ext cx="484966" cy="478202"/>
            </a:xfrm>
            <a:prstGeom prst="pie">
              <a:avLst>
                <a:gd name="adj1" fmla="val 18234147"/>
                <a:gd name="adj2" fmla="val 451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0C2E76BA-2B26-E988-2749-CFD303E35636}"/>
                </a:ext>
              </a:extLst>
            </p:cNvPr>
            <p:cNvCxnSpPr>
              <a:cxnSpLocks/>
              <a:stCxn id="89" idx="7"/>
              <a:endCxn id="86" idx="3"/>
            </p:cNvCxnSpPr>
            <p:nvPr/>
          </p:nvCxnSpPr>
          <p:spPr>
            <a:xfrm flipV="1">
              <a:off x="2367389" y="2445873"/>
              <a:ext cx="329053" cy="513644"/>
            </a:xfrm>
            <a:prstGeom prst="straightConnector1">
              <a:avLst/>
            </a:prstGeom>
            <a:ln w="12700">
              <a:solidFill>
                <a:schemeClr val="accent6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C25DAA54-4661-3086-A375-ABFD45092F30}"/>
                </a:ext>
              </a:extLst>
            </p:cNvPr>
            <p:cNvSpPr/>
            <p:nvPr/>
          </p:nvSpPr>
          <p:spPr>
            <a:xfrm>
              <a:off x="2316198" y="2950734"/>
              <a:ext cx="59974" cy="59974"/>
            </a:xfrm>
            <a:prstGeom prst="ellipse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D0291C4-46AF-C259-DD91-67ABE508FD6D}"/>
              </a:ext>
            </a:extLst>
          </p:cNvPr>
          <p:cNvGrpSpPr/>
          <p:nvPr/>
        </p:nvGrpSpPr>
        <p:grpSpPr>
          <a:xfrm>
            <a:off x="3124336" y="3474635"/>
            <a:ext cx="994406" cy="988736"/>
            <a:chOff x="3514068" y="2005473"/>
            <a:chExt cx="1224771" cy="1217787"/>
          </a:xfrm>
        </p:grpSpPr>
        <p:sp>
          <p:nvSpPr>
            <p:cNvPr id="91" name="현 90">
              <a:extLst>
                <a:ext uri="{FF2B5EF4-FFF2-40B4-BE49-F238E27FC236}">
                  <a16:creationId xmlns:a16="http://schemas.microsoft.com/office/drawing/2014/main" id="{6E37ED9E-3736-8D19-3810-D7376ADCDCAE}"/>
                </a:ext>
              </a:extLst>
            </p:cNvPr>
            <p:cNvSpPr/>
            <p:nvPr/>
          </p:nvSpPr>
          <p:spPr>
            <a:xfrm>
              <a:off x="3521052" y="2005473"/>
              <a:ext cx="1217787" cy="1217787"/>
            </a:xfrm>
            <a:prstGeom prst="chord">
              <a:avLst>
                <a:gd name="adj1" fmla="val 7437611"/>
                <a:gd name="adj2" fmla="val 3425385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8084651-DB4F-C5C7-AAC4-C26C0DB43A1E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>
              <a:off x="4125290" y="2005473"/>
              <a:ext cx="0" cy="1116999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7EA69EF8-37DE-4C17-A3BF-72B1E3FB499A}"/>
                </a:ext>
              </a:extLst>
            </p:cNvPr>
            <p:cNvCxnSpPr>
              <a:cxnSpLocks/>
            </p:cNvCxnSpPr>
            <p:nvPr/>
          </p:nvCxnSpPr>
          <p:spPr>
            <a:xfrm>
              <a:off x="3514068" y="2598802"/>
              <a:ext cx="1222443" cy="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E5AE6C7-1B65-2B80-8D1B-456A64A50BE8}"/>
                </a:ext>
              </a:extLst>
            </p:cNvPr>
            <p:cNvSpPr/>
            <p:nvPr/>
          </p:nvSpPr>
          <p:spPr>
            <a:xfrm>
              <a:off x="4341492" y="2198105"/>
              <a:ext cx="65497" cy="654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7D1EFA83-9101-A372-986F-B0F4BA15BABB}"/>
                </a:ext>
              </a:extLst>
            </p:cNvPr>
            <p:cNvSpPr/>
            <p:nvPr/>
          </p:nvSpPr>
          <p:spPr>
            <a:xfrm>
              <a:off x="4425992" y="2443009"/>
              <a:ext cx="65497" cy="654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부분 원형 95">
              <a:extLst>
                <a:ext uri="{FF2B5EF4-FFF2-40B4-BE49-F238E27FC236}">
                  <a16:creationId xmlns:a16="http://schemas.microsoft.com/office/drawing/2014/main" id="{611BF981-C70F-4CE1-7ED0-14C0DF20C369}"/>
                </a:ext>
              </a:extLst>
            </p:cNvPr>
            <p:cNvSpPr/>
            <p:nvPr/>
          </p:nvSpPr>
          <p:spPr>
            <a:xfrm>
              <a:off x="3909936" y="2393824"/>
              <a:ext cx="420130" cy="420130"/>
            </a:xfrm>
            <a:prstGeom prst="pie">
              <a:avLst>
                <a:gd name="adj1" fmla="val 20215685"/>
                <a:gd name="adj2" fmla="val 451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부분 원형 96">
              <a:extLst>
                <a:ext uri="{FF2B5EF4-FFF2-40B4-BE49-F238E27FC236}">
                  <a16:creationId xmlns:a16="http://schemas.microsoft.com/office/drawing/2014/main" id="{532DE1ED-F19E-11F6-2620-BE1C57148513}"/>
                </a:ext>
              </a:extLst>
            </p:cNvPr>
            <p:cNvSpPr/>
            <p:nvPr/>
          </p:nvSpPr>
          <p:spPr>
            <a:xfrm>
              <a:off x="3972532" y="2449277"/>
              <a:ext cx="312635" cy="308274"/>
            </a:xfrm>
            <a:prstGeom prst="pie">
              <a:avLst>
                <a:gd name="adj1" fmla="val 18234147"/>
                <a:gd name="adj2" fmla="val 451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20D291E9-5D02-AB14-FA96-2D71B5D0EEE3}"/>
                </a:ext>
              </a:extLst>
            </p:cNvPr>
            <p:cNvCxnSpPr>
              <a:cxnSpLocks/>
              <a:stCxn id="100" idx="7"/>
              <a:endCxn id="95" idx="2"/>
            </p:cNvCxnSpPr>
            <p:nvPr/>
          </p:nvCxnSpPr>
          <p:spPr>
            <a:xfrm flipV="1">
              <a:off x="4138958" y="2475758"/>
              <a:ext cx="287034" cy="109374"/>
            </a:xfrm>
            <a:prstGeom prst="straightConnector1">
              <a:avLst/>
            </a:prstGeom>
            <a:ln w="12700">
              <a:solidFill>
                <a:schemeClr val="accent6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2CC5287D-C154-5991-A097-5C50D8E9CB88}"/>
                </a:ext>
              </a:extLst>
            </p:cNvPr>
            <p:cNvCxnSpPr>
              <a:cxnSpLocks/>
              <a:stCxn id="100" idx="7"/>
              <a:endCxn id="94" idx="3"/>
            </p:cNvCxnSpPr>
            <p:nvPr/>
          </p:nvCxnSpPr>
          <p:spPr>
            <a:xfrm flipV="1">
              <a:off x="4138959" y="2254010"/>
              <a:ext cx="212125" cy="331122"/>
            </a:xfrm>
            <a:prstGeom prst="straightConnector1">
              <a:avLst/>
            </a:prstGeom>
            <a:ln w="12700">
              <a:solidFill>
                <a:schemeClr val="accent6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A5B094A-97F5-C31A-1A73-B1744FD24ED8}"/>
                </a:ext>
              </a:extLst>
            </p:cNvPr>
            <p:cNvSpPr/>
            <p:nvPr/>
          </p:nvSpPr>
          <p:spPr>
            <a:xfrm>
              <a:off x="4105958" y="2579470"/>
              <a:ext cx="38662" cy="38662"/>
            </a:xfrm>
            <a:prstGeom prst="ellipse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C91AA1E4-A57E-0FE9-5B1A-5D202D246363}"/>
              </a:ext>
            </a:extLst>
          </p:cNvPr>
          <p:cNvSpPr/>
          <p:nvPr/>
        </p:nvSpPr>
        <p:spPr>
          <a:xfrm>
            <a:off x="4276207" y="3769155"/>
            <a:ext cx="755904" cy="3744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D42C62-263D-D96B-DC50-D5A93D657B47}"/>
              </a:ext>
            </a:extLst>
          </p:cNvPr>
          <p:cNvGrpSpPr/>
          <p:nvPr/>
        </p:nvGrpSpPr>
        <p:grpSpPr>
          <a:xfrm>
            <a:off x="4795701" y="3319821"/>
            <a:ext cx="3356919" cy="1293717"/>
            <a:chOff x="4795701" y="3319821"/>
            <a:chExt cx="3356919" cy="1293717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03DA1133-855E-2256-8175-A613937C971B}"/>
                </a:ext>
              </a:extLst>
            </p:cNvPr>
            <p:cNvGrpSpPr/>
            <p:nvPr/>
          </p:nvGrpSpPr>
          <p:grpSpPr>
            <a:xfrm>
              <a:off x="4795701" y="3319821"/>
              <a:ext cx="3356919" cy="1293717"/>
              <a:chOff x="4795701" y="3319821"/>
              <a:chExt cx="3356919" cy="129371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A47519BD-A5F7-0BE8-AB23-47E69AB18E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0119" y="3319821"/>
                <a:ext cx="9483" cy="10644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8F7D33E1-DE5C-6BAC-92AD-8A32815E0B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0119" y="4365711"/>
                <a:ext cx="2889970" cy="158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3E669197-9436-5E3C-60CD-FCB907DAE226}"/>
                  </a:ext>
                </a:extLst>
              </p:cNvPr>
              <p:cNvSpPr/>
              <p:nvPr/>
            </p:nvSpPr>
            <p:spPr>
              <a:xfrm>
                <a:off x="5471154" y="3606824"/>
                <a:ext cx="101600" cy="101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10AADE31-DA6D-6FE7-E15E-07944284DF7B}"/>
                  </a:ext>
                </a:extLst>
              </p:cNvPr>
              <p:cNvSpPr/>
              <p:nvPr/>
            </p:nvSpPr>
            <p:spPr>
              <a:xfrm>
                <a:off x="5708780" y="3992270"/>
                <a:ext cx="101600" cy="101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93426AC-94EC-A791-9D49-9489F409E4B9}"/>
                  </a:ext>
                </a:extLst>
              </p:cNvPr>
              <p:cNvSpPr txBox="1"/>
              <p:nvPr/>
            </p:nvSpPr>
            <p:spPr>
              <a:xfrm>
                <a:off x="7721092" y="4365711"/>
                <a:ext cx="43152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각도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04D1C67-85A0-FBAC-665B-17303F18806A}"/>
                  </a:ext>
                </a:extLst>
              </p:cNvPr>
              <p:cNvSpPr txBox="1"/>
              <p:nvPr/>
            </p:nvSpPr>
            <p:spPr>
              <a:xfrm>
                <a:off x="4795701" y="3353174"/>
                <a:ext cx="43152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거리</a:t>
                </a:r>
                <a:endPara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781023B2-9A65-7E9B-5B1C-6AEF3ECB3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9882" y="3474635"/>
                <a:ext cx="0" cy="886285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86999109-01DB-FD66-3E8C-61F40BC9D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8377" y="3480891"/>
                <a:ext cx="0" cy="886285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6DE2CF-0270-044B-11B8-06E646548FE7}"/>
                  </a:ext>
                </a:extLst>
              </p:cNvPr>
              <p:cNvSpPr txBox="1"/>
              <p:nvPr/>
            </p:nvSpPr>
            <p:spPr>
              <a:xfrm>
                <a:off x="5969637" y="4360920"/>
                <a:ext cx="4401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0</a:t>
                </a:r>
                <a:r>
                  <a:rPr lang="en-US" altLang="ko-KR" sz="8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°</a:t>
                </a:r>
                <a:endParaRPr lang="ko-KR" altLang="en-US" sz="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3CB0080-7864-E93E-15A2-BED4BF5EFED1}"/>
                  </a:ext>
                </a:extLst>
              </p:cNvPr>
              <p:cNvSpPr txBox="1"/>
              <p:nvPr/>
            </p:nvSpPr>
            <p:spPr>
              <a:xfrm>
                <a:off x="6968203" y="4367317"/>
                <a:ext cx="4401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0</a:t>
                </a:r>
                <a:r>
                  <a:rPr lang="en-US" altLang="ko-KR" sz="8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°</a:t>
                </a:r>
                <a:endParaRPr lang="ko-KR" altLang="en-US" sz="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FEC9468-A002-E738-5EDE-8D9114438DDC}"/>
                  </a:ext>
                </a:extLst>
              </p:cNvPr>
              <p:cNvSpPr txBox="1"/>
              <p:nvPr/>
            </p:nvSpPr>
            <p:spPr>
              <a:xfrm>
                <a:off x="5016554" y="4360920"/>
                <a:ext cx="44013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0</a:t>
                </a:r>
                <a:r>
                  <a:rPr lang="en-US" altLang="ko-KR" sz="8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°</a:t>
                </a:r>
                <a:endParaRPr lang="ko-KR" altLang="en-US" sz="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DC87624-1422-3EA1-CF94-B424DDE95ED1}"/>
                  </a:ext>
                </a:extLst>
              </p:cNvPr>
              <p:cNvSpPr/>
              <p:nvPr/>
            </p:nvSpPr>
            <p:spPr>
              <a:xfrm>
                <a:off x="6454511" y="3605041"/>
                <a:ext cx="101600" cy="101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56CC26F7-7B57-EC2B-E577-C5DB700C8B3D}"/>
                  </a:ext>
                </a:extLst>
              </p:cNvPr>
              <p:cNvSpPr/>
              <p:nvPr/>
            </p:nvSpPr>
            <p:spPr>
              <a:xfrm>
                <a:off x="7436015" y="3606824"/>
                <a:ext cx="101600" cy="101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8403E310-2899-28DC-D2FA-E16A4B4401B6}"/>
                  </a:ext>
                </a:extLst>
              </p:cNvPr>
              <p:cNvSpPr/>
              <p:nvPr/>
            </p:nvSpPr>
            <p:spPr>
              <a:xfrm>
                <a:off x="7212786" y="3750427"/>
                <a:ext cx="101600" cy="101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D55510C9-FF23-8E2E-FC92-D746B741F539}"/>
                </a:ext>
              </a:extLst>
            </p:cNvPr>
            <p:cNvSpPr/>
            <p:nvPr/>
          </p:nvSpPr>
          <p:spPr>
            <a:xfrm>
              <a:off x="5193792" y="3651504"/>
              <a:ext cx="2859024" cy="725424"/>
            </a:xfrm>
            <a:custGeom>
              <a:avLst/>
              <a:gdLst>
                <a:gd name="connsiteX0" fmla="*/ 0 w 2859024"/>
                <a:gd name="connsiteY0" fmla="*/ 725424 h 725424"/>
                <a:gd name="connsiteX1" fmla="*/ 329184 w 2859024"/>
                <a:gd name="connsiteY1" fmla="*/ 6096 h 725424"/>
                <a:gd name="connsiteX2" fmla="*/ 560832 w 2859024"/>
                <a:gd name="connsiteY2" fmla="*/ 414528 h 725424"/>
                <a:gd name="connsiteX3" fmla="*/ 981456 w 2859024"/>
                <a:gd name="connsiteY3" fmla="*/ 719328 h 725424"/>
                <a:gd name="connsiteX4" fmla="*/ 1310640 w 2859024"/>
                <a:gd name="connsiteY4" fmla="*/ 6096 h 725424"/>
                <a:gd name="connsiteX5" fmla="*/ 1956816 w 2859024"/>
                <a:gd name="connsiteY5" fmla="*/ 707136 h 725424"/>
                <a:gd name="connsiteX6" fmla="*/ 2060448 w 2859024"/>
                <a:gd name="connsiteY6" fmla="*/ 152400 h 725424"/>
                <a:gd name="connsiteX7" fmla="*/ 2292096 w 2859024"/>
                <a:gd name="connsiteY7" fmla="*/ 0 h 725424"/>
                <a:gd name="connsiteX8" fmla="*/ 2859024 w 2859024"/>
                <a:gd name="connsiteY8" fmla="*/ 707136 h 7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9024" h="725424">
                  <a:moveTo>
                    <a:pt x="0" y="725424"/>
                  </a:moveTo>
                  <a:lnTo>
                    <a:pt x="329184" y="6096"/>
                  </a:lnTo>
                  <a:lnTo>
                    <a:pt x="560832" y="414528"/>
                  </a:lnTo>
                  <a:lnTo>
                    <a:pt x="981456" y="719328"/>
                  </a:lnTo>
                  <a:lnTo>
                    <a:pt x="1310640" y="6096"/>
                  </a:lnTo>
                  <a:lnTo>
                    <a:pt x="1956816" y="707136"/>
                  </a:lnTo>
                  <a:lnTo>
                    <a:pt x="2060448" y="152400"/>
                  </a:lnTo>
                  <a:lnTo>
                    <a:pt x="2292096" y="0"/>
                  </a:lnTo>
                  <a:lnTo>
                    <a:pt x="2859024" y="70713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50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/>
          </p:cNvSpPr>
          <p:nvPr/>
        </p:nvSpPr>
        <p:spPr>
          <a:xfrm>
            <a:off x="4660053" y="761939"/>
            <a:ext cx="4260300" cy="69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000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itchFamily="34" charset="0"/>
              <a:buChar char="•"/>
              <a:defRPr sz="1800" b="0" i="0" u="none" strike="noStrike" cap="none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Cf</a:t>
            </a:r>
            <a:r>
              <a:rPr lang="en-US" altLang="ko-KR" sz="1200" dirty="0"/>
              <a:t>) </a:t>
            </a:r>
            <a:r>
              <a:rPr lang="ko-KR" altLang="en-US" sz="1200" dirty="0"/>
              <a:t>삼각함수의 합으로 구성된 식에 대한 푸리에 변환 예시</a:t>
            </a:r>
            <a:r>
              <a:rPr lang="en-US" altLang="ko-KR" sz="1200" dirty="0"/>
              <a:t>.</a:t>
            </a: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716766"/>
            <a:ext cx="4436407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푸리에 변환을 이용한 연속성 판정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b="1" dirty="0"/>
              <a:t>주기성</a:t>
            </a:r>
            <a:r>
              <a:rPr lang="ko-KR" altLang="en-US" sz="1200" dirty="0"/>
              <a:t>을 데이터로 표현하기 위해 </a:t>
            </a:r>
            <a:r>
              <a:rPr lang="ko-KR" altLang="en-US" sz="1200" dirty="0" err="1"/>
              <a:t>푸리에</a:t>
            </a:r>
            <a:r>
              <a:rPr lang="ko-KR" altLang="en-US" sz="1200" dirty="0"/>
              <a:t> 변환을 도입</a:t>
            </a:r>
            <a:r>
              <a:rPr lang="en-US" altLang="ko-KR" sz="1200" dirty="0"/>
              <a:t>. 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모든 연속함수는 푸리에 급수를 이용하여 삼각함수의 합으로 근사할 수 있음</a:t>
            </a:r>
            <a:r>
              <a:rPr lang="en-US" altLang="ko-KR" sz="1200" dirty="0"/>
              <a:t>. 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 err="1"/>
              <a:t>근사된</a:t>
            </a:r>
            <a:r>
              <a:rPr lang="ko-KR" altLang="en-US" sz="1200" dirty="0"/>
              <a:t> 식에 대해 </a:t>
            </a:r>
            <a:r>
              <a:rPr lang="ko-KR" altLang="en-US" sz="1200" b="1" dirty="0"/>
              <a:t>푸리에 변환</a:t>
            </a:r>
            <a:r>
              <a:rPr lang="ko-KR" altLang="en-US" sz="1200" dirty="0"/>
              <a:t>을 적용하면 시간에 대한 신호를 주파수 성분으로 분해할 수 있음</a:t>
            </a:r>
            <a:r>
              <a:rPr lang="en-US" altLang="ko-KR" sz="1200" dirty="0"/>
              <a:t>.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3.1. </a:t>
            </a:r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endParaRPr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408481-8E6F-F2FD-1DFA-130C51E92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77" y="2079412"/>
            <a:ext cx="3032043" cy="20737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93FC8A-653B-038D-280B-FF734B20D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899" y="1183581"/>
            <a:ext cx="3962401" cy="34601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223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4260300" cy="482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푸리에 변환을 이용한 연속성 판정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endParaRPr lang="en-US" altLang="ko-KR" sz="1200" dirty="0"/>
          </a:p>
          <a:p>
            <a:pPr mar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endParaRPr lang="en-US" altLang="ko-KR" sz="1200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3.1. </a:t>
            </a:r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endParaRPr sz="2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5B590D1-AC21-6F67-041A-F93B1CCDA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00854"/>
            <a:ext cx="4734560" cy="3938092"/>
          </a:xfrm>
          <a:prstGeom prst="rect">
            <a:avLst/>
          </a:prstGeom>
        </p:spPr>
      </p:pic>
      <p:sp>
        <p:nvSpPr>
          <p:cNvPr id="25" name="Google Shape;66;p14">
            <a:extLst>
              <a:ext uri="{FF2B5EF4-FFF2-40B4-BE49-F238E27FC236}">
                <a16:creationId xmlns:a16="http://schemas.microsoft.com/office/drawing/2014/main" id="{7255F668-FEB9-2617-E4CF-B487970E3B48}"/>
              </a:ext>
            </a:extLst>
          </p:cNvPr>
          <p:cNvSpPr txBox="1">
            <a:spLocks/>
          </p:cNvSpPr>
          <p:nvPr/>
        </p:nvSpPr>
        <p:spPr>
          <a:xfrm>
            <a:off x="5046259" y="716766"/>
            <a:ext cx="3786041" cy="4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000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itchFamily="34" charset="0"/>
              <a:buChar char="•"/>
              <a:defRPr sz="1800" b="0" i="0" u="none" strike="noStrike" cap="none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주기함수는 적은 수의 삼각함수들로 표현 가능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진폭이 크고</a:t>
            </a:r>
            <a:r>
              <a:rPr lang="en-US" altLang="ko-KR" sz="1200" dirty="0"/>
              <a:t>, </a:t>
            </a:r>
            <a:r>
              <a:rPr lang="ko-KR" altLang="en-US" sz="1200" dirty="0"/>
              <a:t>주파수 성분이 이산적</a:t>
            </a:r>
            <a:r>
              <a:rPr lang="en-US" altLang="ko-KR" sz="1200" dirty="0"/>
              <a:t>(Discrete)</a:t>
            </a:r>
            <a:r>
              <a:rPr lang="ko-KR" altLang="en-US" sz="1200" dirty="0"/>
              <a:t>임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주기가 커질 수록 </a:t>
            </a:r>
            <a:r>
              <a:rPr lang="ko-KR" altLang="en-US" sz="1200" dirty="0" err="1"/>
              <a:t>진폭값이</a:t>
            </a:r>
            <a:r>
              <a:rPr lang="ko-KR" altLang="en-US" sz="1200" dirty="0"/>
              <a:t> 줄어들며</a:t>
            </a:r>
            <a:r>
              <a:rPr lang="en-US" altLang="ko-KR" sz="1200" dirty="0"/>
              <a:t>, </a:t>
            </a:r>
            <a:r>
              <a:rPr lang="ko-KR" altLang="en-US" sz="1200" dirty="0"/>
              <a:t>주파수 성분의 수가 </a:t>
            </a:r>
            <a:r>
              <a:rPr lang="ko-KR" altLang="en-US" sz="1200" dirty="0" err="1"/>
              <a:t>많아짐을</a:t>
            </a:r>
            <a:r>
              <a:rPr lang="ko-KR" altLang="en-US" sz="1200" dirty="0"/>
              <a:t> 확인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반면에 비주기함수는 주기가 무한대인 주기함수로 생각할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이 경우엔 급수가 아닌 적분을 이용함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적분이 무한대의 범위에서 이루어지기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각 주파수 성분의 크기는 </a:t>
            </a:r>
            <a:r>
              <a:rPr lang="en-US" altLang="ko-KR" sz="1200" dirty="0"/>
              <a:t>0</a:t>
            </a:r>
            <a:r>
              <a:rPr lang="ko-KR" altLang="en-US" sz="1200" dirty="0"/>
              <a:t>에 가까운 값을 나타냄</a:t>
            </a:r>
            <a:r>
              <a:rPr lang="en-US" altLang="ko-KR" sz="1200" dirty="0"/>
              <a:t>.</a:t>
            </a:r>
          </a:p>
        </p:txBody>
      </p:sp>
      <p:sp>
        <p:nvSpPr>
          <p:cNvPr id="26" name="화살표: 왼쪽/오른쪽 25">
            <a:extLst>
              <a:ext uri="{FF2B5EF4-FFF2-40B4-BE49-F238E27FC236}">
                <a16:creationId xmlns:a16="http://schemas.microsoft.com/office/drawing/2014/main" id="{B8164F02-F2C3-5B79-E78D-7CE47AF558DE}"/>
              </a:ext>
            </a:extLst>
          </p:cNvPr>
          <p:cNvSpPr/>
          <p:nvPr/>
        </p:nvSpPr>
        <p:spPr>
          <a:xfrm>
            <a:off x="1645920" y="2720469"/>
            <a:ext cx="572346" cy="108374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2C5FB71C-6D15-8B09-0E1B-28081BAE060C}"/>
              </a:ext>
            </a:extLst>
          </p:cNvPr>
          <p:cNvSpPr/>
          <p:nvPr/>
        </p:nvSpPr>
        <p:spPr>
          <a:xfrm>
            <a:off x="1645920" y="1448765"/>
            <a:ext cx="287866" cy="101937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181387DD-2CD7-2CFB-3E4D-9FB33AC76B50}"/>
              </a:ext>
            </a:extLst>
          </p:cNvPr>
          <p:cNvSpPr/>
          <p:nvPr/>
        </p:nvSpPr>
        <p:spPr>
          <a:xfrm>
            <a:off x="1645919" y="3988459"/>
            <a:ext cx="1002453" cy="10837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8AFC2E-E414-55C1-C19E-4C7CA5E239DC}"/>
                  </a:ext>
                </a:extLst>
              </p:cNvPr>
              <p:cNvSpPr txBox="1"/>
              <p:nvPr/>
            </p:nvSpPr>
            <p:spPr>
              <a:xfrm>
                <a:off x="2361180" y="3800107"/>
                <a:ext cx="201978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8AFC2E-E414-55C1-C19E-4C7CA5E23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180" y="3800107"/>
                <a:ext cx="201978" cy="215444"/>
              </a:xfrm>
              <a:prstGeom prst="rect">
                <a:avLst/>
              </a:prstGeom>
              <a:blipFill>
                <a:blip r:embed="rId4"/>
                <a:stretch>
                  <a:fillRect l="-12121" r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7BFA0F-323E-A84A-929B-2342DF5DCB0C}"/>
                  </a:ext>
                </a:extLst>
              </p:cNvPr>
              <p:cNvSpPr txBox="1"/>
              <p:nvPr/>
            </p:nvSpPr>
            <p:spPr>
              <a:xfrm>
                <a:off x="1817559" y="2574209"/>
                <a:ext cx="250068" cy="169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7BFA0F-323E-A84A-929B-2342DF5DC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59" y="2574209"/>
                <a:ext cx="250068" cy="169277"/>
              </a:xfrm>
              <a:prstGeom prst="rect">
                <a:avLst/>
              </a:prstGeom>
              <a:blipFill>
                <a:blip r:embed="rId5"/>
                <a:stretch>
                  <a:fillRect l="-12195" r="-2439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1845A0-2D66-1363-0995-8ACA2AA82741}"/>
                  </a:ext>
                </a:extLst>
              </p:cNvPr>
              <p:cNvSpPr txBox="1"/>
              <p:nvPr/>
            </p:nvSpPr>
            <p:spPr>
              <a:xfrm>
                <a:off x="1704092" y="1286261"/>
                <a:ext cx="171521" cy="169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ko-KR" altLang="en-US" sz="11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1845A0-2D66-1363-0995-8ACA2AA82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092" y="1286261"/>
                <a:ext cx="171521" cy="169277"/>
              </a:xfrm>
              <a:prstGeom prst="rect">
                <a:avLst/>
              </a:prstGeom>
              <a:blipFill>
                <a:blip r:embed="rId6"/>
                <a:stretch>
                  <a:fillRect l="-17857" b="-10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13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목차</a:t>
            </a:r>
            <a:endParaRPr sz="24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95884" y="698592"/>
            <a:ext cx="3999900" cy="4090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40005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분석 기획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1.1. 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문제 탐색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1.2.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문제 정의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1.3.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해결방안 탐색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1.4.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타당성 검토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1.5.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프로젝트 선정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None/>
            </a:pPr>
            <a:endParaRPr lang="en-US" altLang="ko-KR" sz="5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00050" lvl="0" indent="-40005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데이터 준비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2.1. 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데이터 정의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2.2.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데이터 수집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idx="2"/>
          </p:nvPr>
        </p:nvSpPr>
        <p:spPr>
          <a:xfrm>
            <a:off x="4786354" y="698593"/>
            <a:ext cx="3999900" cy="4090496"/>
          </a:xfrm>
        </p:spPr>
        <p:txBody>
          <a:bodyPr/>
          <a:lstStyle/>
          <a:p>
            <a:pPr marL="400050" lvl="0" indent="-400050">
              <a:lnSpc>
                <a:spcPct val="150000"/>
              </a:lnSpc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 typeface="+mj-lt"/>
              <a:buAutoNum type="arabicPeriod" startAt="3"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데이터 분석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3.1. 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데이터 전처리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3.2.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탐색적 분석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3.3.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모델링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3.4.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모델 평가 및 검증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857250" lvl="1" indent="-4000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 typeface="+mj-lt"/>
              <a:buAutoNum type="arabicPeriod" startAt="3"/>
            </a:pPr>
            <a:endParaRPr lang="en-US" altLang="ko-KR" sz="5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00050" lvl="0" indent="-400050">
              <a:lnSpc>
                <a:spcPct val="150000"/>
              </a:lnSpc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 typeface="+mj-lt"/>
              <a:buAutoNum type="arabicPeriod" startAt="3"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시스템 구현 및 평가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4.1. 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설계 및 구현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4.2.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시스템 테스트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4.3.  </a:t>
            </a:r>
            <a:r>
              <a:rPr lang="ko-KR" altLang="en-US" sz="14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평가</a:t>
            </a: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None/>
            </a:pPr>
            <a:endParaRPr lang="en-US" altLang="ko-KR" sz="500" dirty="0">
              <a:solidFill>
                <a:schemeClr val="tx2"/>
              </a:solidFill>
              <a:latin typeface="G마켓 산스 TTF Medium" pitchFamily="2" charset="-127"/>
              <a:ea typeface="G마켓 산스 TTF Medium" pitchFamily="2" charset="-127"/>
            </a:endParaRPr>
          </a:p>
          <a:p>
            <a:pPr marL="400050" lvl="0" indent="-400050">
              <a:lnSpc>
                <a:spcPct val="150000"/>
              </a:lnSpc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 typeface="+mj-lt"/>
              <a:buAutoNum type="arabicPeriod" startAt="3"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보충자료</a:t>
            </a:r>
            <a:endParaRPr lang="en-US" altLang="ko-KR" sz="1400" b="1" dirty="0">
              <a:latin typeface="G마켓 산스 TTF Light" pitchFamily="2" charset="-127"/>
              <a:ea typeface="G마켓 산스 TTF Light" pitchFamily="2" charset="-127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None/>
            </a:pPr>
            <a:endParaRPr lang="en-US" altLang="ko-KR" sz="1400" b="1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cxnSp>
        <p:nvCxnSpPr>
          <p:cNvPr id="6" name="직선 연결선 5"/>
          <p:cNvCxnSpPr>
            <a:stCxn id="65" idx="2"/>
          </p:cNvCxnSpPr>
          <p:nvPr/>
        </p:nvCxnSpPr>
        <p:spPr>
          <a:xfrm>
            <a:off x="4572000" y="763016"/>
            <a:ext cx="0" cy="4026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70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1" y="716766"/>
            <a:ext cx="8520599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푸리에 변환을 이용한 연속성 판정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이 프로젝트에서 정상 케이스는 </a:t>
            </a:r>
            <a:r>
              <a:rPr lang="ko-KR" altLang="en-US" sz="1200" dirty="0" err="1"/>
              <a:t>비주기</a:t>
            </a:r>
            <a:r>
              <a:rPr lang="ko-KR" altLang="en-US" sz="1200" dirty="0"/>
              <a:t> 함수이므로</a:t>
            </a:r>
            <a:r>
              <a:rPr lang="en-US" altLang="ko-KR" sz="1200" dirty="0"/>
              <a:t>, </a:t>
            </a:r>
            <a:r>
              <a:rPr lang="ko-KR" altLang="en-US" sz="1200" dirty="0"/>
              <a:t>다음과 같이 매우 조밀한 주파수 성분들을 얻을 수 있음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그러나 아래 예시처럼 동일한 위치에 연속적으로 결함이 나타나는 불량 케이스라면</a:t>
            </a:r>
            <a:r>
              <a:rPr lang="en-US" altLang="ko-KR" sz="1200" dirty="0"/>
              <a:t>, </a:t>
            </a:r>
            <a:r>
              <a:rPr lang="ko-KR" altLang="en-US" sz="1200" dirty="0"/>
              <a:t>주파수 성분이 이산적이고 값이</a:t>
            </a:r>
            <a:r>
              <a:rPr lang="en-US" altLang="ko-KR" sz="1200" dirty="0"/>
              <a:t> </a:t>
            </a:r>
            <a:r>
              <a:rPr lang="ko-KR" altLang="en-US" sz="1200" dirty="0"/>
              <a:t>큰 특성이 나타낼 것임</a:t>
            </a:r>
            <a:r>
              <a:rPr lang="en-US" altLang="ko-KR" sz="1200" dirty="0"/>
              <a:t>.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3.1. </a:t>
            </a:r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endParaRPr sz="2400" dirty="0"/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2795A5D3-A520-0DED-2A84-2E1AD3FAD626}"/>
              </a:ext>
            </a:extLst>
          </p:cNvPr>
          <p:cNvGrpSpPr/>
          <p:nvPr/>
        </p:nvGrpSpPr>
        <p:grpSpPr>
          <a:xfrm>
            <a:off x="639435" y="1424438"/>
            <a:ext cx="7756575" cy="1225745"/>
            <a:chOff x="639435" y="1471849"/>
            <a:chExt cx="7756575" cy="1225745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54B83E3-4A05-08B9-FD2A-3FC9C95B80DB}"/>
                </a:ext>
              </a:extLst>
            </p:cNvPr>
            <p:cNvGrpSpPr/>
            <p:nvPr/>
          </p:nvGrpSpPr>
          <p:grpSpPr>
            <a:xfrm>
              <a:off x="639435" y="1471849"/>
              <a:ext cx="7756575" cy="1225745"/>
              <a:chOff x="639435" y="1471849"/>
              <a:chExt cx="7756575" cy="1225745"/>
            </a:xfrm>
          </p:grpSpPr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5EE47128-8A66-30B8-EC1C-5088555D7237}"/>
                  </a:ext>
                </a:extLst>
              </p:cNvPr>
              <p:cNvGrpSpPr/>
              <p:nvPr/>
            </p:nvGrpSpPr>
            <p:grpSpPr>
              <a:xfrm>
                <a:off x="639435" y="1471849"/>
                <a:ext cx="7756575" cy="1225745"/>
                <a:chOff x="1675755" y="1465753"/>
                <a:chExt cx="7756575" cy="1225745"/>
              </a:xfrm>
            </p:grpSpPr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61D5A205-0A3E-3C0E-727A-BE9EBF259BC1}"/>
                    </a:ext>
                  </a:extLst>
                </p:cNvPr>
                <p:cNvGrpSpPr/>
                <p:nvPr/>
              </p:nvGrpSpPr>
              <p:grpSpPr>
                <a:xfrm>
                  <a:off x="1675755" y="1465753"/>
                  <a:ext cx="7756575" cy="1225745"/>
                  <a:chOff x="386083" y="1429177"/>
                  <a:chExt cx="7756575" cy="1225745"/>
                </a:xfrm>
              </p:grpSpPr>
              <p:grpSp>
                <p:nvGrpSpPr>
                  <p:cNvPr id="157" name="그룹 156">
                    <a:extLst>
                      <a:ext uri="{FF2B5EF4-FFF2-40B4-BE49-F238E27FC236}">
                        <a16:creationId xmlns:a16="http://schemas.microsoft.com/office/drawing/2014/main" id="{36F477C6-02AD-25B0-A83A-53CD6176B255}"/>
                      </a:ext>
                    </a:extLst>
                  </p:cNvPr>
                  <p:cNvGrpSpPr/>
                  <p:nvPr/>
                </p:nvGrpSpPr>
                <p:grpSpPr>
                  <a:xfrm>
                    <a:off x="386083" y="1429177"/>
                    <a:ext cx="7756575" cy="1225745"/>
                    <a:chOff x="386083" y="1429177"/>
                    <a:chExt cx="7756575" cy="1225745"/>
                  </a:xfrm>
                </p:grpSpPr>
                <p:sp>
                  <p:nvSpPr>
                    <p:cNvPr id="145" name="직사각형 144">
                      <a:extLst>
                        <a:ext uri="{FF2B5EF4-FFF2-40B4-BE49-F238E27FC236}">
                          <a16:creationId xmlns:a16="http://schemas.microsoft.com/office/drawing/2014/main" id="{200E9C7D-BF55-E478-7F5B-2569EF56A3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083" y="1429177"/>
                      <a:ext cx="7756575" cy="1225745"/>
                    </a:xfrm>
                    <a:prstGeom prst="rect">
                      <a:avLst/>
                    </a:prstGeom>
                    <a:solidFill>
                      <a:srgbClr val="00B050">
                        <a:alpha val="39000"/>
                      </a:srgbClr>
                    </a:solidFill>
                    <a:ln w="12700">
                      <a:solidFill>
                        <a:schemeClr val="accent1">
                          <a:shade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화살표: 오른쪽 66">
                      <a:extLst>
                        <a:ext uri="{FF2B5EF4-FFF2-40B4-BE49-F238E27FC236}">
                          <a16:creationId xmlns:a16="http://schemas.microsoft.com/office/drawing/2014/main" id="{354820E0-4971-BE3B-650C-ABC8E4DAD4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34135" y="1794270"/>
                      <a:ext cx="755904" cy="374420"/>
                    </a:xfrm>
                    <a:prstGeom prst="rightArrow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FFT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grpSp>
                  <p:nvGrpSpPr>
                    <p:cNvPr id="151" name="그룹 150">
                      <a:extLst>
                        <a:ext uri="{FF2B5EF4-FFF2-40B4-BE49-F238E27FC236}">
                          <a16:creationId xmlns:a16="http://schemas.microsoft.com/office/drawing/2014/main" id="{72A8A94B-3AC0-1CE5-F541-6A1394BF9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4638" y="1529944"/>
                      <a:ext cx="2383918" cy="1007934"/>
                      <a:chOff x="838066" y="1525604"/>
                      <a:chExt cx="3399322" cy="1437253"/>
                    </a:xfrm>
                  </p:grpSpPr>
                  <p:cxnSp>
                    <p:nvCxnSpPr>
                      <p:cNvPr id="29" name="직선 연결선 28">
                        <a:extLst>
                          <a:ext uri="{FF2B5EF4-FFF2-40B4-BE49-F238E27FC236}">
                            <a16:creationId xmlns:a16="http://schemas.microsoft.com/office/drawing/2014/main" id="{AE4C88AD-CC0A-46D6-5D18-581C6C06B7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183852" y="1608147"/>
                        <a:ext cx="9483" cy="1064412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직선 연결선 29">
                        <a:extLst>
                          <a:ext uri="{FF2B5EF4-FFF2-40B4-BE49-F238E27FC236}">
                            <a16:creationId xmlns:a16="http://schemas.microsoft.com/office/drawing/2014/main" id="{39238805-6D4E-8BDD-949B-F51D4F0F63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183852" y="2654037"/>
                        <a:ext cx="2889970" cy="1583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B1F91140-3C47-E06B-D397-7788DBD3A91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43792" y="2654037"/>
                        <a:ext cx="593596" cy="307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rPr>
                          <a:t>각도</a:t>
                        </a:r>
                      </a:p>
                    </p:txBody>
                  </p: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2E282565-EB49-BB34-63F0-E6F149EDA7E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8066" y="1525604"/>
                        <a:ext cx="431528" cy="48275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rPr>
                          <a:t>거리</a:t>
                        </a:r>
                      </a:p>
                    </p:txBody>
                  </p:sp>
                  <p:cxnSp>
                    <p:nvCxnSpPr>
                      <p:cNvPr id="57" name="직선 연결선 56">
                        <a:extLst>
                          <a:ext uri="{FF2B5EF4-FFF2-40B4-BE49-F238E27FC236}">
                            <a16:creationId xmlns:a16="http://schemas.microsoft.com/office/drawing/2014/main" id="{1E03C884-B4B7-BB9C-4123-7726CC6318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153615" y="1762961"/>
                        <a:ext cx="0" cy="886285"/>
                      </a:xfrm>
                      <a:prstGeom prst="line">
                        <a:avLst/>
                      </a:prstGeom>
                      <a:ln w="9525"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직선 연결선 57">
                        <a:extLst>
                          <a:ext uri="{FF2B5EF4-FFF2-40B4-BE49-F238E27FC236}">
                            <a16:creationId xmlns:a16="http://schemas.microsoft.com/office/drawing/2014/main" id="{9B19A343-F0D4-3699-5E4D-F549842A11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72110" y="1769217"/>
                        <a:ext cx="0" cy="886285"/>
                      </a:xfrm>
                      <a:prstGeom prst="line">
                        <a:avLst/>
                      </a:prstGeom>
                      <a:ln w="9525"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9" name="TextBox 58">
                        <a:extLst>
                          <a:ext uri="{FF2B5EF4-FFF2-40B4-BE49-F238E27FC236}">
                            <a16:creationId xmlns:a16="http://schemas.microsoft.com/office/drawing/2014/main" id="{6BC36E43-6D64-8C3D-5008-01719CB620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73370" y="2649246"/>
                        <a:ext cx="440139" cy="307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rPr>
                          <a:t>0</a:t>
                        </a:r>
                        <a:r>
                          <a:rPr lang="en-US" altLang="ko-KR" sz="6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rPr>
                          <a:t> °</a:t>
                        </a:r>
                        <a:endParaRPr lang="ko-KR" altLang="en-US" sz="5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endParaRPr>
                      </a:p>
                    </p:txBody>
                  </p:sp>
                  <p:sp>
                    <p:nvSpPr>
                      <p:cNvPr id="60" name="TextBox 59">
                        <a:extLst>
                          <a:ext uri="{FF2B5EF4-FFF2-40B4-BE49-F238E27FC236}">
                            <a16:creationId xmlns:a16="http://schemas.microsoft.com/office/drawing/2014/main" id="{3D27B9E1-8876-6A1A-00C4-1E8E699A54E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71937" y="2655647"/>
                        <a:ext cx="440139" cy="307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rPr>
                          <a:t>0</a:t>
                        </a:r>
                        <a:r>
                          <a:rPr lang="en-US" altLang="ko-KR" sz="6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rPr>
                          <a:t> °</a:t>
                        </a:r>
                        <a:endParaRPr lang="ko-KR" altLang="en-US" sz="5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endParaRPr>
                      </a:p>
                    </p:txBody>
                  </p:sp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639C4EDD-21B6-9D3D-69DE-AC3A8B4F0B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20286" y="2649246"/>
                        <a:ext cx="440139" cy="3072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8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rPr>
                          <a:t>0</a:t>
                        </a:r>
                        <a:r>
                          <a:rPr lang="en-US" altLang="ko-KR" sz="6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rPr>
                          <a:t> °</a:t>
                        </a:r>
                        <a:endParaRPr lang="ko-KR" altLang="en-US" sz="5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endParaRPr>
                      </a:p>
                    </p:txBody>
                  </p:sp>
                  <p:sp>
                    <p:nvSpPr>
                      <p:cNvPr id="62" name="타원 61">
                        <a:extLst>
                          <a:ext uri="{FF2B5EF4-FFF2-40B4-BE49-F238E27FC236}">
                            <a16:creationId xmlns:a16="http://schemas.microsoft.com/office/drawing/2014/main" id="{46969915-58D4-69AE-1CC6-48F90D5118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4249" y="1878862"/>
                        <a:ext cx="101600" cy="10160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3" name="타원 62">
                        <a:extLst>
                          <a:ext uri="{FF2B5EF4-FFF2-40B4-BE49-F238E27FC236}">
                            <a16:creationId xmlns:a16="http://schemas.microsoft.com/office/drawing/2014/main" id="{9E2FF9EE-DAB5-6612-9B1A-521B1BDA72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73397" y="1868775"/>
                        <a:ext cx="101600" cy="10160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grpSp>
                  <p:nvGrpSpPr>
                    <p:cNvPr id="152" name="그룹 151">
                      <a:extLst>
                        <a:ext uri="{FF2B5EF4-FFF2-40B4-BE49-F238E27FC236}">
                          <a16:creationId xmlns:a16="http://schemas.microsoft.com/office/drawing/2014/main" id="{D5C83EF5-67D9-3438-F982-2E193B473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3488" y="1542511"/>
                      <a:ext cx="2397673" cy="1014856"/>
                      <a:chOff x="5172464" y="1601750"/>
                      <a:chExt cx="3156254" cy="1335937"/>
                    </a:xfrm>
                  </p:grpSpPr>
                  <p:cxnSp>
                    <p:nvCxnSpPr>
                      <p:cNvPr id="68" name="직선 연결선 67">
                        <a:extLst>
                          <a:ext uri="{FF2B5EF4-FFF2-40B4-BE49-F238E27FC236}">
                            <a16:creationId xmlns:a16="http://schemas.microsoft.com/office/drawing/2014/main" id="{4EE3B4D5-FD9A-AF9D-651D-DD5E87A2A12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50786" y="1601750"/>
                        <a:ext cx="9483" cy="1064412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직선 연결선 68">
                        <a:extLst>
                          <a:ext uri="{FF2B5EF4-FFF2-40B4-BE49-F238E27FC236}">
                            <a16:creationId xmlns:a16="http://schemas.microsoft.com/office/drawing/2014/main" id="{2D905D26-C8F4-C8C7-408F-D7C705D169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550786" y="2649270"/>
                        <a:ext cx="2592307" cy="142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6" name="TextBox 105">
                        <a:extLst>
                          <a:ext uri="{FF2B5EF4-FFF2-40B4-BE49-F238E27FC236}">
                            <a16:creationId xmlns:a16="http://schemas.microsoft.com/office/drawing/2014/main" id="{39F76467-296C-75AD-1D41-B08D7B4153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32108" y="2654081"/>
                        <a:ext cx="696610" cy="2836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rPr>
                          <a:t>주파수</a:t>
                        </a:r>
                      </a:p>
                    </p:txBody>
                  </p:sp>
                  <p:sp>
                    <p:nvSpPr>
                      <p:cNvPr id="107" name="TextBox 106">
                        <a:extLst>
                          <a:ext uri="{FF2B5EF4-FFF2-40B4-BE49-F238E27FC236}">
                            <a16:creationId xmlns:a16="http://schemas.microsoft.com/office/drawing/2014/main" id="{94D62D65-B1EA-2D29-49C0-C24E11A9A9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72464" y="1604622"/>
                        <a:ext cx="431528" cy="445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8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rPr>
                          <a:t>진폭</a:t>
                        </a:r>
                      </a:p>
                    </p:txBody>
                  </p:sp>
                  <p:sp>
                    <p:nvSpPr>
                      <p:cNvPr id="131" name="타원 130">
                        <a:extLst>
                          <a:ext uri="{FF2B5EF4-FFF2-40B4-BE49-F238E27FC236}">
                            <a16:creationId xmlns:a16="http://schemas.microsoft.com/office/drawing/2014/main" id="{1B7614A2-047B-E8EF-DE38-6E7FE0B8DC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05146" y="1641253"/>
                        <a:ext cx="101600" cy="101600"/>
                      </a:xfrm>
                      <a:prstGeom prst="ellipse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cxnSp>
                    <p:nvCxnSpPr>
                      <p:cNvPr id="132" name="직선 연결선 131">
                        <a:extLst>
                          <a:ext uri="{FF2B5EF4-FFF2-40B4-BE49-F238E27FC236}">
                            <a16:creationId xmlns:a16="http://schemas.microsoft.com/office/drawing/2014/main" id="{8A9F3FFE-EBA4-CDC7-3FDF-D747480EA157}"/>
                          </a:ext>
                        </a:extLst>
                      </p:cNvPr>
                      <p:cNvCxnSpPr>
                        <a:cxnSpLocks/>
                        <a:stCxn id="131" idx="4"/>
                      </p:cNvCxnSpPr>
                      <p:nvPr/>
                    </p:nvCxnSpPr>
                    <p:spPr>
                      <a:xfrm flipH="1">
                        <a:off x="5755945" y="1742853"/>
                        <a:ext cx="1" cy="920618"/>
                      </a:xfrm>
                      <a:prstGeom prst="line">
                        <a:avLst/>
                      </a:prstGeom>
                      <a:ln w="19050">
                        <a:prstDash val="soli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9" name="타원 38">
                    <a:extLst>
                      <a:ext uri="{FF2B5EF4-FFF2-40B4-BE49-F238E27FC236}">
                        <a16:creationId xmlns:a16="http://schemas.microsoft.com/office/drawing/2014/main" id="{10964884-B60D-38AA-CD40-94CFA97FACE3}"/>
                      </a:ext>
                    </a:extLst>
                  </p:cNvPr>
                  <p:cNvSpPr/>
                  <p:nvPr/>
                </p:nvSpPr>
                <p:spPr>
                  <a:xfrm>
                    <a:off x="4317161" y="1785880"/>
                    <a:ext cx="77181" cy="7718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40" name="직선 연결선 39">
                    <a:extLst>
                      <a:ext uri="{FF2B5EF4-FFF2-40B4-BE49-F238E27FC236}">
                        <a16:creationId xmlns:a16="http://schemas.microsoft.com/office/drawing/2014/main" id="{3DD6622B-985F-4409-9BFD-0C6C8923EF59}"/>
                      </a:ext>
                    </a:extLst>
                  </p:cNvPr>
                  <p:cNvCxnSpPr>
                    <a:cxnSpLocks/>
                    <a:stCxn id="39" idx="4"/>
                  </p:cNvCxnSpPr>
                  <p:nvPr/>
                </p:nvCxnSpPr>
                <p:spPr>
                  <a:xfrm>
                    <a:off x="4355752" y="1863061"/>
                    <a:ext cx="0" cy="482185"/>
                  </a:xfrm>
                  <a:prstGeom prst="line">
                    <a:avLst/>
                  </a:prstGeom>
                  <a:ln w="19050"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타원 40">
                    <a:extLst>
                      <a:ext uri="{FF2B5EF4-FFF2-40B4-BE49-F238E27FC236}">
                        <a16:creationId xmlns:a16="http://schemas.microsoft.com/office/drawing/2014/main" id="{B15D2D12-E3F3-BAA9-D7BD-ECA6E1333145}"/>
                      </a:ext>
                    </a:extLst>
                  </p:cNvPr>
                  <p:cNvSpPr/>
                  <p:nvPr/>
                </p:nvSpPr>
                <p:spPr>
                  <a:xfrm>
                    <a:off x="4488982" y="2060200"/>
                    <a:ext cx="77181" cy="7718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42" name="직선 연결선 41">
                    <a:extLst>
                      <a:ext uri="{FF2B5EF4-FFF2-40B4-BE49-F238E27FC236}">
                        <a16:creationId xmlns:a16="http://schemas.microsoft.com/office/drawing/2014/main" id="{07DFB9DF-96A8-7E00-E66A-917FC5439610}"/>
                      </a:ext>
                    </a:extLst>
                  </p:cNvPr>
                  <p:cNvCxnSpPr>
                    <a:cxnSpLocks/>
                    <a:stCxn id="41" idx="4"/>
                  </p:cNvCxnSpPr>
                  <p:nvPr/>
                </p:nvCxnSpPr>
                <p:spPr>
                  <a:xfrm>
                    <a:off x="4527573" y="2137381"/>
                    <a:ext cx="0" cy="207865"/>
                  </a:xfrm>
                  <a:prstGeom prst="line">
                    <a:avLst/>
                  </a:prstGeom>
                  <a:ln w="19050"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BBF797EB-1A4C-A17F-6734-29737676B05A}"/>
                      </a:ext>
                    </a:extLst>
                  </p:cNvPr>
                  <p:cNvSpPr/>
                  <p:nvPr/>
                </p:nvSpPr>
                <p:spPr>
                  <a:xfrm>
                    <a:off x="4663740" y="2206885"/>
                    <a:ext cx="77181" cy="7718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44" name="직선 연결선 43">
                    <a:extLst>
                      <a:ext uri="{FF2B5EF4-FFF2-40B4-BE49-F238E27FC236}">
                        <a16:creationId xmlns:a16="http://schemas.microsoft.com/office/drawing/2014/main" id="{D7F1622E-9008-B4D9-8E28-AA20595AD6D4}"/>
                      </a:ext>
                    </a:extLst>
                  </p:cNvPr>
                  <p:cNvCxnSpPr>
                    <a:cxnSpLocks/>
                    <a:stCxn id="43" idx="4"/>
                  </p:cNvCxnSpPr>
                  <p:nvPr/>
                </p:nvCxnSpPr>
                <p:spPr>
                  <a:xfrm>
                    <a:off x="4702331" y="2284066"/>
                    <a:ext cx="0" cy="61180"/>
                  </a:xfrm>
                  <a:prstGeom prst="line">
                    <a:avLst/>
                  </a:prstGeom>
                  <a:ln w="19050"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537AEA90-DBAB-C359-32C2-A135CE3C6890}"/>
                      </a:ext>
                    </a:extLst>
                  </p:cNvPr>
                  <p:cNvSpPr/>
                  <p:nvPr/>
                </p:nvSpPr>
                <p:spPr>
                  <a:xfrm>
                    <a:off x="4841181" y="2227840"/>
                    <a:ext cx="77181" cy="7718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46" name="직선 연결선 45">
                    <a:extLst>
                      <a:ext uri="{FF2B5EF4-FFF2-40B4-BE49-F238E27FC236}">
                        <a16:creationId xmlns:a16="http://schemas.microsoft.com/office/drawing/2014/main" id="{4D5F9880-B77E-782B-FD24-0C87F138C67C}"/>
                      </a:ext>
                    </a:extLst>
                  </p:cNvPr>
                  <p:cNvCxnSpPr>
                    <a:cxnSpLocks/>
                    <a:stCxn id="45" idx="4"/>
                  </p:cNvCxnSpPr>
                  <p:nvPr/>
                </p:nvCxnSpPr>
                <p:spPr>
                  <a:xfrm>
                    <a:off x="4879772" y="2305021"/>
                    <a:ext cx="0" cy="40225"/>
                  </a:xfrm>
                  <a:prstGeom prst="line">
                    <a:avLst/>
                  </a:prstGeom>
                  <a:ln w="19050"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A32937AF-E1B3-4C8D-6E01-E3F8E945C3CB}"/>
                      </a:ext>
                    </a:extLst>
                  </p:cNvPr>
                  <p:cNvSpPr/>
                  <p:nvPr/>
                </p:nvSpPr>
                <p:spPr>
                  <a:xfrm>
                    <a:off x="5020534" y="2243080"/>
                    <a:ext cx="77181" cy="7718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id="{0879B9AC-83EA-5182-F1BD-0E3D5C928B81}"/>
                      </a:ext>
                    </a:extLst>
                  </p:cNvPr>
                  <p:cNvCxnSpPr>
                    <a:cxnSpLocks/>
                    <a:stCxn id="47" idx="4"/>
                  </p:cNvCxnSpPr>
                  <p:nvPr/>
                </p:nvCxnSpPr>
                <p:spPr>
                  <a:xfrm>
                    <a:off x="5059125" y="2320261"/>
                    <a:ext cx="0" cy="18008"/>
                  </a:xfrm>
                  <a:prstGeom prst="line">
                    <a:avLst/>
                  </a:prstGeom>
                  <a:ln w="19050"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타원 75">
                    <a:extLst>
                      <a:ext uri="{FF2B5EF4-FFF2-40B4-BE49-F238E27FC236}">
                        <a16:creationId xmlns:a16="http://schemas.microsoft.com/office/drawing/2014/main" id="{2E30C1CF-4432-2585-92C2-6A72409927C1}"/>
                      </a:ext>
                    </a:extLst>
                  </p:cNvPr>
                  <p:cNvSpPr/>
                  <p:nvPr/>
                </p:nvSpPr>
                <p:spPr>
                  <a:xfrm>
                    <a:off x="5194393" y="2243080"/>
                    <a:ext cx="77181" cy="7718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77" name="직선 연결선 76">
                    <a:extLst>
                      <a:ext uri="{FF2B5EF4-FFF2-40B4-BE49-F238E27FC236}">
                        <a16:creationId xmlns:a16="http://schemas.microsoft.com/office/drawing/2014/main" id="{0FA2F569-8A3C-DDA9-C949-2DCF06E7CBDC}"/>
                      </a:ext>
                    </a:extLst>
                  </p:cNvPr>
                  <p:cNvCxnSpPr>
                    <a:cxnSpLocks/>
                    <a:stCxn id="76" idx="4"/>
                  </p:cNvCxnSpPr>
                  <p:nvPr/>
                </p:nvCxnSpPr>
                <p:spPr>
                  <a:xfrm>
                    <a:off x="5232984" y="2320261"/>
                    <a:ext cx="0" cy="18008"/>
                  </a:xfrm>
                  <a:prstGeom prst="line">
                    <a:avLst/>
                  </a:prstGeom>
                  <a:ln w="19050"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타원 77">
                    <a:extLst>
                      <a:ext uri="{FF2B5EF4-FFF2-40B4-BE49-F238E27FC236}">
                        <a16:creationId xmlns:a16="http://schemas.microsoft.com/office/drawing/2014/main" id="{61FB32B9-A200-7509-4B77-3F847479DE5C}"/>
                      </a:ext>
                    </a:extLst>
                  </p:cNvPr>
                  <p:cNvSpPr/>
                  <p:nvPr/>
                </p:nvSpPr>
                <p:spPr>
                  <a:xfrm>
                    <a:off x="5368251" y="2246890"/>
                    <a:ext cx="77181" cy="7718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79" name="직선 연결선 78">
                    <a:extLst>
                      <a:ext uri="{FF2B5EF4-FFF2-40B4-BE49-F238E27FC236}">
                        <a16:creationId xmlns:a16="http://schemas.microsoft.com/office/drawing/2014/main" id="{9E5C164E-2A59-C134-863D-2BB0D4B0BD50}"/>
                      </a:ext>
                    </a:extLst>
                  </p:cNvPr>
                  <p:cNvCxnSpPr>
                    <a:cxnSpLocks/>
                    <a:stCxn id="78" idx="4"/>
                  </p:cNvCxnSpPr>
                  <p:nvPr/>
                </p:nvCxnSpPr>
                <p:spPr>
                  <a:xfrm>
                    <a:off x="5406842" y="2324071"/>
                    <a:ext cx="0" cy="18008"/>
                  </a:xfrm>
                  <a:prstGeom prst="line">
                    <a:avLst/>
                  </a:prstGeom>
                  <a:ln w="19050"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D46E2022-D05F-76BC-5F25-E1CB17D5040B}"/>
                      </a:ext>
                    </a:extLst>
                  </p:cNvPr>
                  <p:cNvSpPr/>
                  <p:nvPr/>
                </p:nvSpPr>
                <p:spPr>
                  <a:xfrm>
                    <a:off x="5542109" y="2246429"/>
                    <a:ext cx="77181" cy="7718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81" name="직선 연결선 80">
                    <a:extLst>
                      <a:ext uri="{FF2B5EF4-FFF2-40B4-BE49-F238E27FC236}">
                        <a16:creationId xmlns:a16="http://schemas.microsoft.com/office/drawing/2014/main" id="{E4D8CDA1-E0DB-F711-2F28-699FE9611F47}"/>
                      </a:ext>
                    </a:extLst>
                  </p:cNvPr>
                  <p:cNvCxnSpPr>
                    <a:cxnSpLocks/>
                    <a:stCxn id="80" idx="4"/>
                  </p:cNvCxnSpPr>
                  <p:nvPr/>
                </p:nvCxnSpPr>
                <p:spPr>
                  <a:xfrm>
                    <a:off x="5580700" y="2323610"/>
                    <a:ext cx="0" cy="18008"/>
                  </a:xfrm>
                  <a:prstGeom prst="line">
                    <a:avLst/>
                  </a:prstGeom>
                  <a:ln w="19050"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51C51FA8-D253-DFDC-FB67-651BE3AE033E}"/>
                    </a:ext>
                  </a:extLst>
                </p:cNvPr>
                <p:cNvSpPr/>
                <p:nvPr/>
              </p:nvSpPr>
              <p:spPr>
                <a:xfrm>
                  <a:off x="2026272" y="1850136"/>
                  <a:ext cx="2011680" cy="513080"/>
                </a:xfrm>
                <a:custGeom>
                  <a:avLst/>
                  <a:gdLst>
                    <a:gd name="connsiteX0" fmla="*/ 0 w 2011680"/>
                    <a:gd name="connsiteY0" fmla="*/ 513080 h 513080"/>
                    <a:gd name="connsiteX1" fmla="*/ 695960 w 2011680"/>
                    <a:gd name="connsiteY1" fmla="*/ 502920 h 513080"/>
                    <a:gd name="connsiteX2" fmla="*/ 797560 w 2011680"/>
                    <a:gd name="connsiteY2" fmla="*/ 15240 h 513080"/>
                    <a:gd name="connsiteX3" fmla="*/ 1209040 w 2011680"/>
                    <a:gd name="connsiteY3" fmla="*/ 0 h 513080"/>
                    <a:gd name="connsiteX4" fmla="*/ 1381760 w 2011680"/>
                    <a:gd name="connsiteY4" fmla="*/ 502920 h 513080"/>
                    <a:gd name="connsiteX5" fmla="*/ 2011680 w 2011680"/>
                    <a:gd name="connsiteY5" fmla="*/ 497840 h 513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11680" h="513080">
                      <a:moveTo>
                        <a:pt x="0" y="513080"/>
                      </a:moveTo>
                      <a:lnTo>
                        <a:pt x="695960" y="502920"/>
                      </a:lnTo>
                      <a:lnTo>
                        <a:pt x="797560" y="15240"/>
                      </a:lnTo>
                      <a:lnTo>
                        <a:pt x="1209040" y="0"/>
                      </a:lnTo>
                      <a:lnTo>
                        <a:pt x="1381760" y="502920"/>
                      </a:lnTo>
                      <a:lnTo>
                        <a:pt x="2011680" y="49784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BDA31FAA-7FA6-893D-07BB-16EE120097B3}"/>
                  </a:ext>
                </a:extLst>
              </p:cNvPr>
              <p:cNvGrpSpPr/>
              <p:nvPr/>
            </p:nvGrpSpPr>
            <p:grpSpPr>
              <a:xfrm>
                <a:off x="6390975" y="1788235"/>
                <a:ext cx="1817507" cy="523220"/>
                <a:chOff x="6390975" y="1788235"/>
                <a:chExt cx="1817507" cy="523220"/>
              </a:xfrm>
            </p:grpSpPr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96F53AFC-15EC-5739-964E-11A603DCC41D}"/>
                    </a:ext>
                  </a:extLst>
                </p:cNvPr>
                <p:cNvSpPr/>
                <p:nvPr/>
              </p:nvSpPr>
              <p:spPr>
                <a:xfrm>
                  <a:off x="6390975" y="1839279"/>
                  <a:ext cx="755904" cy="374420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</a:rPr>
                    <a:t>분석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1596EA13-93ED-C25E-C743-32E784F0803A}"/>
                    </a:ext>
                  </a:extLst>
                </p:cNvPr>
                <p:cNvSpPr txBox="1"/>
                <p:nvPr/>
              </p:nvSpPr>
              <p:spPr>
                <a:xfrm>
                  <a:off x="7307829" y="1788235"/>
                  <a:ext cx="90065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800" dirty="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정상</a:t>
                  </a:r>
                </a:p>
              </p:txBody>
            </p:sp>
          </p:grpSp>
        </p:grp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AF215358-9BAC-937D-C440-E1DA58F47B69}"/>
                </a:ext>
              </a:extLst>
            </p:cNvPr>
            <p:cNvSpPr/>
            <p:nvPr/>
          </p:nvSpPr>
          <p:spPr>
            <a:xfrm>
              <a:off x="4425696" y="1658112"/>
              <a:ext cx="1420368" cy="670560"/>
            </a:xfrm>
            <a:custGeom>
              <a:avLst/>
              <a:gdLst>
                <a:gd name="connsiteX0" fmla="*/ 0 w 1420368"/>
                <a:gd name="connsiteY0" fmla="*/ 0 h 670560"/>
                <a:gd name="connsiteX1" fmla="*/ 188976 w 1420368"/>
                <a:gd name="connsiteY1" fmla="*/ 207264 h 670560"/>
                <a:gd name="connsiteX2" fmla="*/ 365760 w 1420368"/>
                <a:gd name="connsiteY2" fmla="*/ 475488 h 670560"/>
                <a:gd name="connsiteX3" fmla="*/ 554736 w 1420368"/>
                <a:gd name="connsiteY3" fmla="*/ 627888 h 670560"/>
                <a:gd name="connsiteX4" fmla="*/ 707136 w 1420368"/>
                <a:gd name="connsiteY4" fmla="*/ 640080 h 670560"/>
                <a:gd name="connsiteX5" fmla="*/ 1420368 w 1420368"/>
                <a:gd name="connsiteY5" fmla="*/ 67056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0368" h="670560">
                  <a:moveTo>
                    <a:pt x="0" y="0"/>
                  </a:moveTo>
                  <a:cubicBezTo>
                    <a:pt x="64008" y="64008"/>
                    <a:pt x="128016" y="128016"/>
                    <a:pt x="188976" y="207264"/>
                  </a:cubicBezTo>
                  <a:cubicBezTo>
                    <a:pt x="249936" y="286512"/>
                    <a:pt x="304800" y="405384"/>
                    <a:pt x="365760" y="475488"/>
                  </a:cubicBezTo>
                  <a:cubicBezTo>
                    <a:pt x="426720" y="545592"/>
                    <a:pt x="497840" y="600456"/>
                    <a:pt x="554736" y="627888"/>
                  </a:cubicBezTo>
                  <a:cubicBezTo>
                    <a:pt x="611632" y="655320"/>
                    <a:pt x="707136" y="640080"/>
                    <a:pt x="707136" y="640080"/>
                  </a:cubicBezTo>
                  <a:lnTo>
                    <a:pt x="1420368" y="67056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98B19E26-CF90-8FEE-C445-A14E64E89D84}"/>
              </a:ext>
            </a:extLst>
          </p:cNvPr>
          <p:cNvGrpSpPr/>
          <p:nvPr/>
        </p:nvGrpSpPr>
        <p:grpSpPr>
          <a:xfrm>
            <a:off x="639434" y="3441445"/>
            <a:ext cx="7756575" cy="1249495"/>
            <a:chOff x="639434" y="3502402"/>
            <a:chExt cx="7756575" cy="1249495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443D050E-2B0E-9B66-067B-49F2F6A721AD}"/>
                </a:ext>
              </a:extLst>
            </p:cNvPr>
            <p:cNvGrpSpPr/>
            <p:nvPr/>
          </p:nvGrpSpPr>
          <p:grpSpPr>
            <a:xfrm>
              <a:off x="639434" y="3502402"/>
              <a:ext cx="7756575" cy="1249495"/>
              <a:chOff x="639434" y="3502402"/>
              <a:chExt cx="7756575" cy="1249495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3499104F-E626-F78E-81F9-C807F58CAE7A}"/>
                  </a:ext>
                </a:extLst>
              </p:cNvPr>
              <p:cNvGrpSpPr/>
              <p:nvPr/>
            </p:nvGrpSpPr>
            <p:grpSpPr>
              <a:xfrm>
                <a:off x="639434" y="3502402"/>
                <a:ext cx="7756575" cy="1249495"/>
                <a:chOff x="1675754" y="3496306"/>
                <a:chExt cx="7756575" cy="1249495"/>
              </a:xfrm>
            </p:grpSpPr>
            <p:grpSp>
              <p:nvGrpSpPr>
                <p:cNvPr id="139" name="그룹 138">
                  <a:extLst>
                    <a:ext uri="{FF2B5EF4-FFF2-40B4-BE49-F238E27FC236}">
                      <a16:creationId xmlns:a16="http://schemas.microsoft.com/office/drawing/2014/main" id="{925CF3A0-5BFC-B408-34FA-0A9608E79663}"/>
                    </a:ext>
                  </a:extLst>
                </p:cNvPr>
                <p:cNvGrpSpPr/>
                <p:nvPr/>
              </p:nvGrpSpPr>
              <p:grpSpPr>
                <a:xfrm>
                  <a:off x="1675754" y="3496306"/>
                  <a:ext cx="7756575" cy="1249495"/>
                  <a:chOff x="1675755" y="3513109"/>
                  <a:chExt cx="7756575" cy="1249495"/>
                </a:xfrm>
              </p:grpSpPr>
              <p:grpSp>
                <p:nvGrpSpPr>
                  <p:cNvPr id="135" name="그룹 134">
                    <a:extLst>
                      <a:ext uri="{FF2B5EF4-FFF2-40B4-BE49-F238E27FC236}">
                        <a16:creationId xmlns:a16="http://schemas.microsoft.com/office/drawing/2014/main" id="{78A8BDEC-71EA-29EE-1523-B6FCCA9B4A01}"/>
                      </a:ext>
                    </a:extLst>
                  </p:cNvPr>
                  <p:cNvGrpSpPr/>
                  <p:nvPr/>
                </p:nvGrpSpPr>
                <p:grpSpPr>
                  <a:xfrm>
                    <a:off x="1675755" y="3513109"/>
                    <a:ext cx="7756575" cy="1249495"/>
                    <a:chOff x="386083" y="3476533"/>
                    <a:chExt cx="7756575" cy="1249495"/>
                  </a:xfrm>
                </p:grpSpPr>
                <p:grpSp>
                  <p:nvGrpSpPr>
                    <p:cNvPr id="156" name="그룹 155">
                      <a:extLst>
                        <a:ext uri="{FF2B5EF4-FFF2-40B4-BE49-F238E27FC236}">
                          <a16:creationId xmlns:a16="http://schemas.microsoft.com/office/drawing/2014/main" id="{4A5AC86A-C5A9-9155-BB6D-041B24EC2A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6083" y="3476533"/>
                      <a:ext cx="7756575" cy="1249495"/>
                      <a:chOff x="386083" y="3394280"/>
                      <a:chExt cx="7756575" cy="1249495"/>
                    </a:xfrm>
                  </p:grpSpPr>
                  <p:sp>
                    <p:nvSpPr>
                      <p:cNvPr id="147" name="직사각형 146">
                        <a:extLst>
                          <a:ext uri="{FF2B5EF4-FFF2-40B4-BE49-F238E27FC236}">
                            <a16:creationId xmlns:a16="http://schemas.microsoft.com/office/drawing/2014/main" id="{73EB1C18-FC1A-B947-2BA9-342510FB69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6083" y="3394280"/>
                        <a:ext cx="7756575" cy="1225745"/>
                      </a:xfrm>
                      <a:prstGeom prst="rect">
                        <a:avLst/>
                      </a:prstGeom>
                      <a:solidFill>
                        <a:srgbClr val="FFC000">
                          <a:alpha val="52000"/>
                        </a:srgbClr>
                      </a:solidFill>
                      <a:ln w="1270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  <p:grpSp>
                    <p:nvGrpSpPr>
                      <p:cNvPr id="2" name="그룹 1">
                        <a:extLst>
                          <a:ext uri="{FF2B5EF4-FFF2-40B4-BE49-F238E27FC236}">
                            <a16:creationId xmlns:a16="http://schemas.microsoft.com/office/drawing/2014/main" id="{90B0F757-BAEB-9450-3AEE-BFD7AFED03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70106" y="3607876"/>
                        <a:ext cx="2484273" cy="1035899"/>
                        <a:chOff x="2476049" y="1467170"/>
                        <a:chExt cx="3435655" cy="1618247"/>
                      </a:xfrm>
                    </p:grpSpPr>
                    <p:cxnSp>
                      <p:nvCxnSpPr>
                        <p:cNvPr id="102" name="직선 연결선 101">
                          <a:extLst>
                            <a:ext uri="{FF2B5EF4-FFF2-40B4-BE49-F238E27FC236}">
                              <a16:creationId xmlns:a16="http://schemas.microsoft.com/office/drawing/2014/main" id="{A47519BD-A5F7-0BE8-AB23-47E69AB18E5D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822999" y="1529045"/>
                          <a:ext cx="9483" cy="1064412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3" name="직선 연결선 102">
                          <a:extLst>
                            <a:ext uri="{FF2B5EF4-FFF2-40B4-BE49-F238E27FC236}">
                              <a16:creationId xmlns:a16="http://schemas.microsoft.com/office/drawing/2014/main" id="{8F7D33E1-DE5C-6BAC-92AD-8A32815E0B4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822999" y="2574935"/>
                          <a:ext cx="2889970" cy="1583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04" name="타원 103">
                          <a:extLst>
                            <a:ext uri="{FF2B5EF4-FFF2-40B4-BE49-F238E27FC236}">
                              <a16:creationId xmlns:a16="http://schemas.microsoft.com/office/drawing/2014/main" id="{3E669197-9436-5E3C-60CD-FCB907DAE2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14034" y="1816048"/>
                          <a:ext cx="101600" cy="101600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D93426AC-94EC-A791-9D49-9489F409E4B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63971" y="2574936"/>
                          <a:ext cx="547733" cy="44210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800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각도</a:t>
                          </a:r>
                        </a:p>
                      </p:txBody>
                    </p:sp>
                    <p:sp>
                      <p:nvSpPr>
                        <p:cNvPr id="111" name="TextBox 110">
                          <a:extLst>
                            <a:ext uri="{FF2B5EF4-FFF2-40B4-BE49-F238E27FC236}">
                              <a16:creationId xmlns:a16="http://schemas.microsoft.com/office/drawing/2014/main" id="{204D1C67-85A0-FBAC-665B-17303F18806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476049" y="1467170"/>
                          <a:ext cx="431528" cy="55976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800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거리</a:t>
                          </a:r>
                        </a:p>
                      </p:txBody>
                    </p:sp>
                    <p:cxnSp>
                      <p:nvCxnSpPr>
                        <p:cNvPr id="113" name="직선 연결선 112">
                          <a:extLst>
                            <a:ext uri="{FF2B5EF4-FFF2-40B4-BE49-F238E27FC236}">
                              <a16:creationId xmlns:a16="http://schemas.microsoft.com/office/drawing/2014/main" id="{781023B2-9A65-7E9B-5B1C-6AEF3ECB390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792762" y="1683859"/>
                          <a:ext cx="0" cy="886285"/>
                        </a:xfrm>
                        <a:prstGeom prst="line">
                          <a:avLst/>
                        </a:prstGeom>
                        <a:ln w="9525"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5" name="직선 연결선 114">
                          <a:extLst>
                            <a:ext uri="{FF2B5EF4-FFF2-40B4-BE49-F238E27FC236}">
                              <a16:creationId xmlns:a16="http://schemas.microsoft.com/office/drawing/2014/main" id="{86999109-01DB-FD66-3E8C-61F40BC9D89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811257" y="1690115"/>
                          <a:ext cx="0" cy="886285"/>
                        </a:xfrm>
                        <a:prstGeom prst="line">
                          <a:avLst/>
                        </a:prstGeom>
                        <a:ln w="9525"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16" name="TextBox 115">
                          <a:extLst>
                            <a:ext uri="{FF2B5EF4-FFF2-40B4-BE49-F238E27FC236}">
                              <a16:creationId xmlns:a16="http://schemas.microsoft.com/office/drawing/2014/main" id="{076DE2CF-0270-044B-11B8-06E646548F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612517" y="2570144"/>
                          <a:ext cx="440139" cy="5088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0</a:t>
                          </a:r>
                          <a:r>
                            <a:rPr lang="en-US" altLang="ko-KR" sz="600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 °</a:t>
                          </a:r>
                          <a:endParaRPr lang="ko-KR" altLang="en-US" sz="4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117" name="TextBox 116">
                          <a:extLst>
                            <a:ext uri="{FF2B5EF4-FFF2-40B4-BE49-F238E27FC236}">
                              <a16:creationId xmlns:a16="http://schemas.microsoft.com/office/drawing/2014/main" id="{83CB0080-7864-E93E-15A2-BED4BF5EFED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11083" y="2576541"/>
                          <a:ext cx="440139" cy="5088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0</a:t>
                          </a:r>
                          <a:r>
                            <a:rPr lang="en-US" altLang="ko-KR" sz="600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 °</a:t>
                          </a:r>
                          <a:endParaRPr lang="ko-KR" altLang="en-US" sz="4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118" name="TextBox 117">
                          <a:extLst>
                            <a:ext uri="{FF2B5EF4-FFF2-40B4-BE49-F238E27FC236}">
                              <a16:creationId xmlns:a16="http://schemas.microsoft.com/office/drawing/2014/main" id="{6FEC9468-A002-E738-5EDE-8D9114438DD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59433" y="2570144"/>
                          <a:ext cx="440139" cy="5088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ko-KR" sz="800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0</a:t>
                          </a:r>
                          <a:r>
                            <a:rPr lang="en-US" altLang="ko-KR" sz="600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 °</a:t>
                          </a:r>
                          <a:endParaRPr lang="ko-KR" altLang="en-US" sz="400" dirty="0">
                            <a:latin typeface="G마켓 산스 TTF Medium" panose="02000000000000000000" pitchFamily="2" charset="-127"/>
                            <a:ea typeface="G마켓 산스 TTF Medium" panose="020000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119" name="타원 118">
                          <a:extLst>
                            <a:ext uri="{FF2B5EF4-FFF2-40B4-BE49-F238E27FC236}">
                              <a16:creationId xmlns:a16="http://schemas.microsoft.com/office/drawing/2014/main" id="{6DC87624-1422-3EA1-CF94-B424DDE95E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7391" y="1814265"/>
                          <a:ext cx="101600" cy="101600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120" name="타원 119">
                          <a:extLst>
                            <a:ext uri="{FF2B5EF4-FFF2-40B4-BE49-F238E27FC236}">
                              <a16:creationId xmlns:a16="http://schemas.microsoft.com/office/drawing/2014/main" id="{56CC26F7-7B57-EC2B-E577-C5DB700C8B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8895" y="1816048"/>
                          <a:ext cx="101600" cy="101600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3" name="화살표: 오른쪽 2">
                        <a:extLst>
                          <a:ext uri="{FF2B5EF4-FFF2-40B4-BE49-F238E27FC236}">
                            <a16:creationId xmlns:a16="http://schemas.microsoft.com/office/drawing/2014/main" id="{26A3F7D5-23D1-AC5C-4E86-C63E53D46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40211" y="3839953"/>
                        <a:ext cx="755904" cy="374420"/>
                      </a:xfrm>
                      <a:prstGeom prst="rightArrow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>
                            <a:solidFill>
                              <a:schemeClr val="bg1"/>
                            </a:solidFill>
                          </a:rPr>
                          <a:t>FFT</a:t>
                        </a:r>
                        <a:endParaRPr lang="ko-KR" altLang="en-US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grpSp>
                    <p:nvGrpSpPr>
                      <p:cNvPr id="154" name="그룹 153">
                        <a:extLst>
                          <a:ext uri="{FF2B5EF4-FFF2-40B4-BE49-F238E27FC236}">
                            <a16:creationId xmlns:a16="http://schemas.microsoft.com/office/drawing/2014/main" id="{D7FDAC67-5D59-CE47-E231-C4ADA8EC43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33488" y="3527627"/>
                        <a:ext cx="2335419" cy="1013517"/>
                        <a:chOff x="4887986" y="3259122"/>
                        <a:chExt cx="3143945" cy="1359058"/>
                      </a:xfrm>
                    </p:grpSpPr>
                    <p:cxnSp>
                      <p:nvCxnSpPr>
                        <p:cNvPr id="5" name="직선 연결선 4">
                          <a:extLst>
                            <a:ext uri="{FF2B5EF4-FFF2-40B4-BE49-F238E27FC236}">
                              <a16:creationId xmlns:a16="http://schemas.microsoft.com/office/drawing/2014/main" id="{C678BD92-CD0B-64CA-1D39-B353551F34F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5266309" y="3259122"/>
                          <a:ext cx="9483" cy="1064412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" name="직선 연결선 5">
                          <a:extLst>
                            <a:ext uri="{FF2B5EF4-FFF2-40B4-BE49-F238E27FC236}">
                              <a16:creationId xmlns:a16="http://schemas.microsoft.com/office/drawing/2014/main" id="{35F82420-1F4A-79F8-B721-135C3EC7E41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5266309" y="4306642"/>
                          <a:ext cx="2592307" cy="14200"/>
                        </a:xfrm>
                        <a:prstGeom prst="lin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716EC8CF-8841-07F7-89A9-E702B1E9D7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73007" y="4329284"/>
                          <a:ext cx="658924" cy="28889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800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주파수</a:t>
                          </a: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273BA247-5025-0911-2150-528DC9BD31D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887986" y="3261996"/>
                          <a:ext cx="431528" cy="45397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ko-KR" altLang="en-US" sz="800" dirty="0">
                              <a:latin typeface="G마켓 산스 TTF Medium" panose="02000000000000000000" pitchFamily="2" charset="-127"/>
                              <a:ea typeface="G마켓 산스 TTF Medium" panose="02000000000000000000" pitchFamily="2" charset="-127"/>
                            </a:rPr>
                            <a:t>진폭</a:t>
                          </a:r>
                        </a:p>
                      </p:txBody>
                    </p:sp>
                  </p:grpSp>
                </p:grpSp>
                <p:sp>
                  <p:nvSpPr>
                    <p:cNvPr id="84" name="타원 83">
                      <a:extLst>
                        <a:ext uri="{FF2B5EF4-FFF2-40B4-BE49-F238E27FC236}">
                          <a16:creationId xmlns:a16="http://schemas.microsoft.com/office/drawing/2014/main" id="{9CDA66B0-92DC-F85D-C9AC-F5CB0C8F9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5525" y="4114204"/>
                      <a:ext cx="77181" cy="77181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85" name="직선 연결선 84">
                      <a:extLst>
                        <a:ext uri="{FF2B5EF4-FFF2-40B4-BE49-F238E27FC236}">
                          <a16:creationId xmlns:a16="http://schemas.microsoft.com/office/drawing/2014/main" id="{BBDBE104-B561-C644-D2F8-36B5352BE3CF}"/>
                        </a:ext>
                      </a:extLst>
                    </p:cNvPr>
                    <p:cNvCxnSpPr>
                      <a:cxnSpLocks/>
                      <a:stCxn id="84" idx="4"/>
                    </p:cNvCxnSpPr>
                    <p:nvPr/>
                  </p:nvCxnSpPr>
                  <p:spPr>
                    <a:xfrm>
                      <a:off x="4524116" y="4191385"/>
                      <a:ext cx="0" cy="207865"/>
                    </a:xfrm>
                    <a:prstGeom prst="line">
                      <a:avLst/>
                    </a:prstGeom>
                    <a:ln w="19050"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8" name="타원 87">
                      <a:extLst>
                        <a:ext uri="{FF2B5EF4-FFF2-40B4-BE49-F238E27FC236}">
                          <a16:creationId xmlns:a16="http://schemas.microsoft.com/office/drawing/2014/main" id="{C118C06B-0BC7-DEE7-F9E2-C2C6A0F5F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7724" y="4281844"/>
                      <a:ext cx="77181" cy="77181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89" name="직선 연결선 88">
                      <a:extLst>
                        <a:ext uri="{FF2B5EF4-FFF2-40B4-BE49-F238E27FC236}">
                          <a16:creationId xmlns:a16="http://schemas.microsoft.com/office/drawing/2014/main" id="{A3E91500-CE52-AACC-7038-B2AEC47644BA}"/>
                        </a:ext>
                      </a:extLst>
                    </p:cNvPr>
                    <p:cNvCxnSpPr>
                      <a:cxnSpLocks/>
                      <a:stCxn id="88" idx="4"/>
                    </p:cNvCxnSpPr>
                    <p:nvPr/>
                  </p:nvCxnSpPr>
                  <p:spPr>
                    <a:xfrm>
                      <a:off x="4876315" y="4359025"/>
                      <a:ext cx="0" cy="40225"/>
                    </a:xfrm>
                    <a:prstGeom prst="line">
                      <a:avLst/>
                    </a:prstGeom>
                    <a:ln w="19050"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2" name="타원 91">
                      <a:extLst>
                        <a:ext uri="{FF2B5EF4-FFF2-40B4-BE49-F238E27FC236}">
                          <a16:creationId xmlns:a16="http://schemas.microsoft.com/office/drawing/2014/main" id="{EBEFDCE6-03F5-7F00-DC89-23BA7B5A72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90936" y="4297084"/>
                      <a:ext cx="77181" cy="77181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93" name="직선 연결선 92">
                      <a:extLst>
                        <a:ext uri="{FF2B5EF4-FFF2-40B4-BE49-F238E27FC236}">
                          <a16:creationId xmlns:a16="http://schemas.microsoft.com/office/drawing/2014/main" id="{25B9BAC5-C523-3903-A996-147F082B316A}"/>
                        </a:ext>
                      </a:extLst>
                    </p:cNvPr>
                    <p:cNvCxnSpPr>
                      <a:cxnSpLocks/>
                      <a:stCxn id="92" idx="4"/>
                    </p:cNvCxnSpPr>
                    <p:nvPr/>
                  </p:nvCxnSpPr>
                  <p:spPr>
                    <a:xfrm>
                      <a:off x="5229527" y="4374265"/>
                      <a:ext cx="0" cy="18008"/>
                    </a:xfrm>
                    <a:prstGeom prst="line">
                      <a:avLst/>
                    </a:prstGeom>
                    <a:ln w="19050"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6" name="타원 95">
                      <a:extLst>
                        <a:ext uri="{FF2B5EF4-FFF2-40B4-BE49-F238E27FC236}">
                          <a16:creationId xmlns:a16="http://schemas.microsoft.com/office/drawing/2014/main" id="{EBA8F618-F242-F45F-84E5-E42014599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8652" y="4300433"/>
                      <a:ext cx="77181" cy="77181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cxnSp>
                  <p:nvCxnSpPr>
                    <p:cNvPr id="97" name="직선 연결선 96">
                      <a:extLst>
                        <a:ext uri="{FF2B5EF4-FFF2-40B4-BE49-F238E27FC236}">
                          <a16:creationId xmlns:a16="http://schemas.microsoft.com/office/drawing/2014/main" id="{7C54BC64-D62C-349E-EC18-EFD5FD161025}"/>
                        </a:ext>
                      </a:extLst>
                    </p:cNvPr>
                    <p:cNvCxnSpPr>
                      <a:cxnSpLocks/>
                      <a:stCxn id="96" idx="4"/>
                    </p:cNvCxnSpPr>
                    <p:nvPr/>
                  </p:nvCxnSpPr>
                  <p:spPr>
                    <a:xfrm>
                      <a:off x="5577243" y="4377614"/>
                      <a:ext cx="0" cy="18008"/>
                    </a:xfrm>
                    <a:prstGeom prst="line">
                      <a:avLst/>
                    </a:prstGeom>
                    <a:ln w="19050"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0" name="타원 129">
                      <a:extLst>
                        <a:ext uri="{FF2B5EF4-FFF2-40B4-BE49-F238E27FC236}">
                          <a16:creationId xmlns:a16="http://schemas.microsoft.com/office/drawing/2014/main" id="{6354F024-BAE5-16A6-4A41-9FCCAA16E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0027" y="3652556"/>
                      <a:ext cx="77181" cy="77181"/>
                    </a:xfrm>
                    <a:prstGeom prst="ellipse">
                      <a:avLst/>
                    </a:prstGeom>
                    <a:solidFill>
                      <a:srgbClr val="0070C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3" name="직선 연결선 132">
                      <a:extLst>
                        <a:ext uri="{FF2B5EF4-FFF2-40B4-BE49-F238E27FC236}">
                          <a16:creationId xmlns:a16="http://schemas.microsoft.com/office/drawing/2014/main" id="{567416B2-8E09-6FC9-C582-D268BB4F91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176733" y="3729737"/>
                      <a:ext cx="0" cy="679285"/>
                    </a:xfrm>
                    <a:prstGeom prst="line">
                      <a:avLst/>
                    </a:prstGeom>
                    <a:ln w="19050"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4" name="자유형: 도형 113">
                    <a:extLst>
                      <a:ext uri="{FF2B5EF4-FFF2-40B4-BE49-F238E27FC236}">
                        <a16:creationId xmlns:a16="http://schemas.microsoft.com/office/drawing/2014/main" id="{1C0DE224-FD15-73C9-6E59-4A79E17DED31}"/>
                      </a:ext>
                    </a:extLst>
                  </p:cNvPr>
                  <p:cNvSpPr/>
                  <p:nvPr/>
                </p:nvSpPr>
                <p:spPr>
                  <a:xfrm>
                    <a:off x="2021192" y="3988816"/>
                    <a:ext cx="2072640" cy="447040"/>
                  </a:xfrm>
                  <a:custGeom>
                    <a:avLst/>
                    <a:gdLst>
                      <a:gd name="connsiteX0" fmla="*/ 0 w 2072640"/>
                      <a:gd name="connsiteY0" fmla="*/ 447040 h 447040"/>
                      <a:gd name="connsiteX1" fmla="*/ 233680 w 2072640"/>
                      <a:gd name="connsiteY1" fmla="*/ 0 h 447040"/>
                      <a:gd name="connsiteX2" fmla="*/ 701040 w 2072640"/>
                      <a:gd name="connsiteY2" fmla="*/ 441960 h 447040"/>
                      <a:gd name="connsiteX3" fmla="*/ 934720 w 2072640"/>
                      <a:gd name="connsiteY3" fmla="*/ 5080 h 447040"/>
                      <a:gd name="connsiteX4" fmla="*/ 1407160 w 2072640"/>
                      <a:gd name="connsiteY4" fmla="*/ 436880 h 447040"/>
                      <a:gd name="connsiteX5" fmla="*/ 1651000 w 2072640"/>
                      <a:gd name="connsiteY5" fmla="*/ 10160 h 447040"/>
                      <a:gd name="connsiteX6" fmla="*/ 2072640 w 2072640"/>
                      <a:gd name="connsiteY6" fmla="*/ 436880 h 447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2640" h="447040">
                        <a:moveTo>
                          <a:pt x="0" y="447040"/>
                        </a:moveTo>
                        <a:lnTo>
                          <a:pt x="233680" y="0"/>
                        </a:lnTo>
                        <a:lnTo>
                          <a:pt x="701040" y="441960"/>
                        </a:lnTo>
                        <a:lnTo>
                          <a:pt x="934720" y="5080"/>
                        </a:lnTo>
                        <a:lnTo>
                          <a:pt x="1407160" y="436880"/>
                        </a:lnTo>
                        <a:lnTo>
                          <a:pt x="1651000" y="10160"/>
                        </a:lnTo>
                        <a:lnTo>
                          <a:pt x="2072640" y="436880"/>
                        </a:lnTo>
                      </a:path>
                    </a:pathLst>
                  </a:custGeom>
                  <a:noFill/>
                  <a:ln>
                    <a:solidFill>
                      <a:schemeClr val="accent6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1D3BEA09-A4C4-BE0C-80FB-C04CD9C685F4}"/>
                    </a:ext>
                  </a:extLst>
                </p:cNvPr>
                <p:cNvSpPr/>
                <p:nvPr/>
              </p:nvSpPr>
              <p:spPr>
                <a:xfrm>
                  <a:off x="5603914" y="4372250"/>
                  <a:ext cx="77181" cy="7718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673ECE3A-A701-F67D-7072-7E895B2AFEF6}"/>
                    </a:ext>
                  </a:extLst>
                </p:cNvPr>
                <p:cNvSpPr/>
                <p:nvPr/>
              </p:nvSpPr>
              <p:spPr>
                <a:xfrm>
                  <a:off x="5951295" y="4378798"/>
                  <a:ext cx="77181" cy="7718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4B8815AE-4E0F-4B75-D0AF-7944144D2BD8}"/>
                    </a:ext>
                  </a:extLst>
                </p:cNvPr>
                <p:cNvSpPr/>
                <p:nvPr/>
              </p:nvSpPr>
              <p:spPr>
                <a:xfrm>
                  <a:off x="6311579" y="4373087"/>
                  <a:ext cx="77181" cy="7718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9E418BC6-EAE6-0158-C836-C5584F214BDE}"/>
                    </a:ext>
                  </a:extLst>
                </p:cNvPr>
                <p:cNvSpPr/>
                <p:nvPr/>
              </p:nvSpPr>
              <p:spPr>
                <a:xfrm>
                  <a:off x="6659254" y="4372968"/>
                  <a:ext cx="77181" cy="7718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화살표: 오른쪽 149">
                <a:extLst>
                  <a:ext uri="{FF2B5EF4-FFF2-40B4-BE49-F238E27FC236}">
                    <a16:creationId xmlns:a16="http://schemas.microsoft.com/office/drawing/2014/main" id="{F40CA3FC-5BAE-51B5-9A88-85B728FA5CE4}"/>
                  </a:ext>
                </a:extLst>
              </p:cNvPr>
              <p:cNvSpPr/>
              <p:nvPr/>
            </p:nvSpPr>
            <p:spPr>
              <a:xfrm>
                <a:off x="6390975" y="3948075"/>
                <a:ext cx="755904" cy="374420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</a:rPr>
                  <a:t>분석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B658E68-ADE5-2370-B79B-AEC5531FC634}"/>
                  </a:ext>
                </a:extLst>
              </p:cNvPr>
              <p:cNvSpPr txBox="1"/>
              <p:nvPr/>
            </p:nvSpPr>
            <p:spPr>
              <a:xfrm>
                <a:off x="7302309" y="3885918"/>
                <a:ext cx="9006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불량</a:t>
                </a:r>
              </a:p>
            </p:txBody>
          </p:sp>
        </p:grp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B5E91ACC-E7E3-E306-4055-849891F88C27}"/>
                </a:ext>
              </a:extLst>
            </p:cNvPr>
            <p:cNvSpPr/>
            <p:nvPr/>
          </p:nvSpPr>
          <p:spPr>
            <a:xfrm>
              <a:off x="4450080" y="3700272"/>
              <a:ext cx="1371600" cy="669867"/>
            </a:xfrm>
            <a:custGeom>
              <a:avLst/>
              <a:gdLst>
                <a:gd name="connsiteX0" fmla="*/ 0 w 1371600"/>
                <a:gd name="connsiteY0" fmla="*/ 0 h 669867"/>
                <a:gd name="connsiteX1" fmla="*/ 158496 w 1371600"/>
                <a:gd name="connsiteY1" fmla="*/ 201168 h 669867"/>
                <a:gd name="connsiteX2" fmla="*/ 329184 w 1371600"/>
                <a:gd name="connsiteY2" fmla="*/ 475488 h 669867"/>
                <a:gd name="connsiteX3" fmla="*/ 676656 w 1371600"/>
                <a:gd name="connsiteY3" fmla="*/ 658368 h 669867"/>
                <a:gd name="connsiteX4" fmla="*/ 1036320 w 1371600"/>
                <a:gd name="connsiteY4" fmla="*/ 652272 h 669867"/>
                <a:gd name="connsiteX5" fmla="*/ 1371600 w 1371600"/>
                <a:gd name="connsiteY5" fmla="*/ 664464 h 66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669867">
                  <a:moveTo>
                    <a:pt x="0" y="0"/>
                  </a:moveTo>
                  <a:cubicBezTo>
                    <a:pt x="51816" y="60960"/>
                    <a:pt x="103632" y="121920"/>
                    <a:pt x="158496" y="201168"/>
                  </a:cubicBezTo>
                  <a:cubicBezTo>
                    <a:pt x="213360" y="280416"/>
                    <a:pt x="242824" y="399288"/>
                    <a:pt x="329184" y="475488"/>
                  </a:cubicBezTo>
                  <a:cubicBezTo>
                    <a:pt x="415544" y="551688"/>
                    <a:pt x="558800" y="628904"/>
                    <a:pt x="676656" y="658368"/>
                  </a:cubicBezTo>
                  <a:cubicBezTo>
                    <a:pt x="794512" y="687832"/>
                    <a:pt x="920496" y="651256"/>
                    <a:pt x="1036320" y="652272"/>
                  </a:cubicBezTo>
                  <a:cubicBezTo>
                    <a:pt x="1152144" y="653288"/>
                    <a:pt x="1292352" y="654304"/>
                    <a:pt x="1371600" y="664464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4753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2B571E99-82C2-9983-DA2A-BDD4FF370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4882092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푸리에 변환을 이용한 연속성 판정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웨이퍼를 시간 순으로 나열하고</a:t>
            </a:r>
            <a:r>
              <a:rPr lang="en-US" altLang="ko-KR" sz="1200" dirty="0"/>
              <a:t>, N</a:t>
            </a:r>
            <a:r>
              <a:rPr lang="ko-KR" altLang="en-US" sz="1200" dirty="0"/>
              <a:t>개의 웨이퍼를 한 </a:t>
            </a:r>
            <a:r>
              <a:rPr lang="en-US" altLang="ko-KR" sz="1200" dirty="0"/>
              <a:t>Batch</a:t>
            </a:r>
            <a:r>
              <a:rPr lang="ko-KR" altLang="en-US" sz="1200" dirty="0"/>
              <a:t>로 묶음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그리고 웨이퍼를 한 개씩 </a:t>
            </a:r>
            <a:r>
              <a:rPr lang="en-US" altLang="ko-KR" sz="1200" dirty="0"/>
              <a:t>Shift</a:t>
            </a:r>
            <a:r>
              <a:rPr lang="ko-KR" altLang="en-US" sz="1200" dirty="0"/>
              <a:t>하여 다른 </a:t>
            </a:r>
            <a:r>
              <a:rPr lang="en-US" altLang="ko-KR" sz="1200" dirty="0"/>
              <a:t>Batch </a:t>
            </a:r>
            <a:r>
              <a:rPr lang="ko-KR" altLang="en-US" sz="1200" dirty="0"/>
              <a:t>데이터 생성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위 </a:t>
            </a:r>
            <a:r>
              <a:rPr lang="en-US" altLang="ko-KR" sz="1200" dirty="0"/>
              <a:t>Batch </a:t>
            </a:r>
            <a:r>
              <a:rPr lang="ko-KR" altLang="en-US" sz="1200" dirty="0"/>
              <a:t>데이터를 푸리에 변환하여 나타난 주파수 성분 값을 데이터프레임에 추가</a:t>
            </a:r>
            <a:r>
              <a:rPr lang="en-US" altLang="ko-KR" sz="1200" dirty="0"/>
              <a:t>.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3.1. </a:t>
            </a:r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B79A0-0B9E-CB8A-181E-C44B3C0AB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26"/>
          <a:stretch/>
        </p:blipFill>
        <p:spPr>
          <a:xfrm>
            <a:off x="609600" y="1425923"/>
            <a:ext cx="4267878" cy="6436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552F5A-A856-F4E3-5945-B610D932C9A1}"/>
              </a:ext>
            </a:extLst>
          </p:cNvPr>
          <p:cNvSpPr/>
          <p:nvPr/>
        </p:nvSpPr>
        <p:spPr>
          <a:xfrm>
            <a:off x="2056160" y="1424317"/>
            <a:ext cx="2115013" cy="643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6C7E7A-670D-5EF3-F64D-7B6CB31C4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27"/>
          <a:stretch/>
        </p:blipFill>
        <p:spPr>
          <a:xfrm>
            <a:off x="609601" y="2469238"/>
            <a:ext cx="4267878" cy="6436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DD40B2-EBB1-2FBB-8AD6-52104078760E}"/>
              </a:ext>
            </a:extLst>
          </p:cNvPr>
          <p:cNvSpPr/>
          <p:nvPr/>
        </p:nvSpPr>
        <p:spPr>
          <a:xfrm>
            <a:off x="2763297" y="2469237"/>
            <a:ext cx="2142370" cy="643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1162C77-BC13-A71D-6ED7-532FF34CB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14"/>
          <a:stretch/>
        </p:blipFill>
        <p:spPr>
          <a:xfrm>
            <a:off x="1627632" y="3913545"/>
            <a:ext cx="2424647" cy="1001480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69D2C2F-BF58-3682-AE93-5A4DA4DB3465}"/>
              </a:ext>
            </a:extLst>
          </p:cNvPr>
          <p:cNvSpPr/>
          <p:nvPr/>
        </p:nvSpPr>
        <p:spPr>
          <a:xfrm>
            <a:off x="932524" y="1571696"/>
            <a:ext cx="941493" cy="331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AE7A4A1-0959-BEF0-D51F-E2AB738B8FB0}"/>
              </a:ext>
            </a:extLst>
          </p:cNvPr>
          <p:cNvSpPr/>
          <p:nvPr/>
        </p:nvSpPr>
        <p:spPr>
          <a:xfrm>
            <a:off x="1648406" y="2634709"/>
            <a:ext cx="929506" cy="331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BA5745-58CC-B04D-26E8-0F58271CFAFB}"/>
              </a:ext>
            </a:extLst>
          </p:cNvPr>
          <p:cNvSpPr/>
          <p:nvPr/>
        </p:nvSpPr>
        <p:spPr>
          <a:xfrm>
            <a:off x="1627631" y="4260931"/>
            <a:ext cx="2424647" cy="170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DC05471-5B1E-F618-9FD4-AF1F55623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842" y="1413763"/>
            <a:ext cx="1627323" cy="8013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314FB5-840A-26B1-143D-17BF945AE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840" y="1413763"/>
            <a:ext cx="1791329" cy="779433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AFAFDA6-8D5F-1893-3D28-71F50D58E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842" y="2474576"/>
            <a:ext cx="1627323" cy="77256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A61CA1C-4F7B-F4F7-E473-F8AA69B7EC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6434" y="2469237"/>
            <a:ext cx="1864572" cy="827665"/>
          </a:xfrm>
          <a:prstGeom prst="rect">
            <a:avLst/>
          </a:prstGeom>
          <a:ln>
            <a:noFill/>
          </a:ln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DDA6FB9-EE64-543B-55EE-3FE6365A6EF8}"/>
              </a:ext>
            </a:extLst>
          </p:cNvPr>
          <p:cNvSpPr/>
          <p:nvPr/>
        </p:nvSpPr>
        <p:spPr>
          <a:xfrm>
            <a:off x="4322955" y="1580870"/>
            <a:ext cx="941493" cy="331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2C91C152-C2DC-5879-361D-5F73242BF225}"/>
              </a:ext>
            </a:extLst>
          </p:cNvPr>
          <p:cNvSpPr/>
          <p:nvPr/>
        </p:nvSpPr>
        <p:spPr>
          <a:xfrm>
            <a:off x="4996842" y="2634709"/>
            <a:ext cx="264807" cy="331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U자형 32">
            <a:extLst>
              <a:ext uri="{FF2B5EF4-FFF2-40B4-BE49-F238E27FC236}">
                <a16:creationId xmlns:a16="http://schemas.microsoft.com/office/drawing/2014/main" id="{223E26AC-9380-EFFC-D5EB-DD1549C7B395}"/>
              </a:ext>
            </a:extLst>
          </p:cNvPr>
          <p:cNvSpPr/>
          <p:nvPr/>
        </p:nvSpPr>
        <p:spPr>
          <a:xfrm>
            <a:off x="6405978" y="772047"/>
            <a:ext cx="1200912" cy="5727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FFT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D54AFE8-83B8-DC6B-748D-59BA1E2CE4B9}"/>
              </a:ext>
            </a:extLst>
          </p:cNvPr>
          <p:cNvCxnSpPr>
            <a:cxnSpLocks/>
            <a:stCxn id="30" idx="2"/>
            <a:endCxn id="10" idx="3"/>
          </p:cNvCxnSpPr>
          <p:nvPr/>
        </p:nvCxnSpPr>
        <p:spPr>
          <a:xfrm rot="5400000">
            <a:off x="5470769" y="1878411"/>
            <a:ext cx="1049460" cy="388644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BC44FD6-8266-D817-36FE-9F29B6633471}"/>
              </a:ext>
            </a:extLst>
          </p:cNvPr>
          <p:cNvCxnSpPr>
            <a:cxnSpLocks/>
            <a:stCxn id="22" idx="1"/>
            <a:endCxn id="39" idx="3"/>
          </p:cNvCxnSpPr>
          <p:nvPr/>
        </p:nvCxnSpPr>
        <p:spPr>
          <a:xfrm rot="10800000" flipV="1">
            <a:off x="4052278" y="1803479"/>
            <a:ext cx="3035563" cy="2376641"/>
          </a:xfrm>
          <a:prstGeom prst="bentConnector3">
            <a:avLst>
              <a:gd name="adj1" fmla="val 34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83487B-950A-BD2D-797B-099810FD9517}"/>
              </a:ext>
            </a:extLst>
          </p:cNvPr>
          <p:cNvSpPr/>
          <p:nvPr/>
        </p:nvSpPr>
        <p:spPr>
          <a:xfrm>
            <a:off x="1627630" y="4094690"/>
            <a:ext cx="2424647" cy="170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97166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2B571E99-82C2-9983-DA2A-BDD4FF370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8520600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푸리에 변환을 이용한 연속성 판정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주파수 성분 값을 </a:t>
            </a:r>
            <a:r>
              <a:rPr lang="en-US" altLang="ko-KR" sz="1200" dirty="0"/>
              <a:t>20</a:t>
            </a:r>
            <a:r>
              <a:rPr lang="ko-KR" altLang="en-US" sz="1200" dirty="0"/>
              <a:t>개만 </a:t>
            </a:r>
            <a:r>
              <a:rPr lang="ko-KR" altLang="en-US" sz="1200" dirty="0" err="1"/>
              <a:t>샘플링하여</a:t>
            </a:r>
            <a:r>
              <a:rPr lang="ko-KR" altLang="en-US" sz="1200" dirty="0"/>
              <a:t> 데이터프레임에 정리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해당 데이터프레임의 </a:t>
            </a:r>
            <a:r>
              <a:rPr lang="ko-KR" altLang="en-US" sz="1200" b="1" dirty="0"/>
              <a:t>인덱스</a:t>
            </a:r>
            <a:r>
              <a:rPr lang="ko-KR" altLang="en-US" sz="1200" dirty="0"/>
              <a:t>에 내포된 정보</a:t>
            </a:r>
            <a:endParaRPr lang="en-US" altLang="ko-KR" sz="1200" dirty="0"/>
          </a:p>
          <a:p>
            <a:pPr marL="0" indent="0" algn="ctr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600" b="1" dirty="0"/>
              <a:t>검사 장비</a:t>
            </a:r>
            <a:r>
              <a:rPr lang="en-US" altLang="ko-KR" sz="1600" b="1" dirty="0"/>
              <a:t> ID,</a:t>
            </a:r>
            <a:r>
              <a:rPr lang="ko-KR" altLang="en-US" sz="1600" b="1" dirty="0"/>
              <a:t> 검사 공정 </a:t>
            </a:r>
            <a:r>
              <a:rPr lang="en-US" altLang="ko-KR" sz="1600" b="1" dirty="0"/>
              <a:t>ID, </a:t>
            </a:r>
            <a:r>
              <a:rPr lang="ko-KR" altLang="en-US" sz="1600" b="1" dirty="0"/>
              <a:t>제품 </a:t>
            </a:r>
            <a:r>
              <a:rPr lang="en-US" altLang="ko-KR" sz="1600" b="1" dirty="0"/>
              <a:t>ID, </a:t>
            </a:r>
            <a:r>
              <a:rPr lang="ko-KR" altLang="en-US" sz="1600" b="1" dirty="0"/>
              <a:t>검사 시간</a:t>
            </a:r>
            <a:endParaRPr lang="en-US" altLang="ko-KR" sz="1200" b="1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어떤 인덱스가 이상 데이터로 판별되면</a:t>
            </a:r>
            <a:r>
              <a:rPr lang="en-US" altLang="ko-KR" sz="1200" dirty="0"/>
              <a:t> </a:t>
            </a:r>
            <a:r>
              <a:rPr lang="ko-KR" altLang="en-US" sz="1200" dirty="0"/>
              <a:t>그 대상의 장비</a:t>
            </a:r>
            <a:r>
              <a:rPr lang="en-US" altLang="ko-KR" sz="1200" dirty="0"/>
              <a:t>, </a:t>
            </a:r>
            <a:r>
              <a:rPr lang="ko-KR" altLang="en-US" sz="1200" dirty="0"/>
              <a:t>공정</a:t>
            </a:r>
            <a:r>
              <a:rPr lang="en-US" altLang="ko-KR" sz="1200" dirty="0"/>
              <a:t>, </a:t>
            </a:r>
            <a:r>
              <a:rPr lang="ko-KR" altLang="en-US" sz="1200" dirty="0"/>
              <a:t>제품 아이디를 확인하여 어디서 불량이 발생했는지 확인할 수 있음</a:t>
            </a:r>
            <a:r>
              <a:rPr lang="en-US" altLang="ko-KR" sz="1200" dirty="0"/>
              <a:t>.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3.1. </a:t>
            </a:r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endParaRPr sz="2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D7F80E-632D-5634-EDC3-1E806F17DC7B}"/>
              </a:ext>
            </a:extLst>
          </p:cNvPr>
          <p:cNvGrpSpPr/>
          <p:nvPr/>
        </p:nvGrpSpPr>
        <p:grpSpPr>
          <a:xfrm>
            <a:off x="586071" y="1441766"/>
            <a:ext cx="7863485" cy="1989435"/>
            <a:chOff x="421427" y="1643780"/>
            <a:chExt cx="7863485" cy="198943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CC42F47-E546-9D4D-D7BF-A29F3EA3F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6419"/>
            <a:stretch/>
          </p:blipFill>
          <p:spPr>
            <a:xfrm>
              <a:off x="421427" y="1643780"/>
              <a:ext cx="4723597" cy="19894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A145E09-FFBB-94CB-8DA3-65BF6708C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5024" y="1643780"/>
              <a:ext cx="3139888" cy="198943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243B099-88A2-5976-E87F-17C425363B80}"/>
                </a:ext>
              </a:extLst>
            </p:cNvPr>
            <p:cNvSpPr/>
            <p:nvPr/>
          </p:nvSpPr>
          <p:spPr>
            <a:xfrm>
              <a:off x="4724400" y="1658112"/>
              <a:ext cx="396240" cy="1975102"/>
            </a:xfrm>
            <a:prstGeom prst="rect">
              <a:avLst/>
            </a:prstGeom>
            <a:solidFill>
              <a:schemeClr val="tx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  <a:sym typeface="Wingdings" panose="05000000000000000000" pitchFamily="2" charset="2"/>
                </a:rPr>
                <a:t>  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020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8542850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t-SNE</a:t>
            </a: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를 통한 차원축소 후 데이터 시각화</a:t>
            </a:r>
            <a:endParaRPr lang="en-US" altLang="ko-KR" sz="1200" dirty="0"/>
          </a:p>
          <a:p>
            <a:pPr marL="285750">
              <a:lnSpc>
                <a:spcPct val="150000"/>
              </a:lnSpc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3.2. </a:t>
            </a:r>
            <a:r>
              <a:rPr lang="ko-KR" altLang="en-US" sz="2400" dirty="0"/>
              <a:t>탐색적 분석</a:t>
            </a:r>
            <a:endParaRPr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028" y="350228"/>
            <a:ext cx="10790055" cy="539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6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4594740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t-SNE</a:t>
            </a: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를 통한 차원축소 후 데이터 시각화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en-US" altLang="ko-KR" sz="1200" dirty="0"/>
              <a:t>20</a:t>
            </a:r>
            <a:r>
              <a:rPr lang="ko-KR" altLang="en-US" sz="1200" dirty="0"/>
              <a:t>차원의 </a:t>
            </a:r>
            <a:r>
              <a:rPr lang="ko-KR" altLang="en-US" sz="1200" dirty="0" err="1"/>
              <a:t>푸리에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변환값을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차원 데이터로 축소 후</a:t>
            </a:r>
            <a:r>
              <a:rPr lang="en-US" altLang="ko-KR" sz="1200" dirty="0"/>
              <a:t>, </a:t>
            </a:r>
            <a:r>
              <a:rPr lang="ko-KR" altLang="en-US" sz="1200" dirty="0"/>
              <a:t>시각화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en-US" altLang="ko-KR" sz="1200" dirty="0"/>
              <a:t>Anomaly </a:t>
            </a:r>
            <a:r>
              <a:rPr lang="ko-KR" altLang="en-US" sz="1200" dirty="0"/>
              <a:t>데이터에 대해</a:t>
            </a:r>
            <a:r>
              <a:rPr lang="en-US" altLang="ko-KR" sz="1200" dirty="0"/>
              <a:t> </a:t>
            </a:r>
            <a:r>
              <a:rPr lang="ko-KR" altLang="en-US" sz="1200" dirty="0"/>
              <a:t>장비 이상 </a:t>
            </a:r>
            <a:r>
              <a:rPr lang="en-US" altLang="ko-KR" sz="1200" dirty="0"/>
              <a:t>case</a:t>
            </a:r>
            <a:r>
              <a:rPr lang="ko-KR" altLang="en-US" sz="1200" dirty="0"/>
              <a:t>를 점 위에 표기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en-US" altLang="ko-KR" sz="1200" dirty="0"/>
              <a:t>3D </a:t>
            </a:r>
            <a:r>
              <a:rPr lang="ko-KR" altLang="en-US" sz="1200" dirty="0"/>
              <a:t>그래프로부터</a:t>
            </a:r>
            <a:r>
              <a:rPr lang="en-US" altLang="ko-KR" sz="1200" dirty="0"/>
              <a:t> Anomaly </a:t>
            </a:r>
            <a:r>
              <a:rPr lang="ko-KR" altLang="en-US" sz="1200" dirty="0"/>
              <a:t>데이터는 대체로 군집이 잘 형성되어있지만</a:t>
            </a:r>
            <a:r>
              <a:rPr lang="en-US" altLang="ko-KR" sz="1200" dirty="0"/>
              <a:t>, Normal </a:t>
            </a:r>
            <a:r>
              <a:rPr lang="ko-KR" altLang="en-US" sz="1200" dirty="0"/>
              <a:t>데이터는 넓게 분포되어있음을 확인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endParaRPr lang="en-US" altLang="ko-KR" sz="1200" dirty="0"/>
          </a:p>
          <a:p>
            <a:pPr marL="285750">
              <a:lnSpc>
                <a:spcPct val="150000"/>
              </a:lnSpc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3.2. </a:t>
            </a:r>
            <a:r>
              <a:rPr lang="ko-KR" altLang="en-US" sz="2400" dirty="0"/>
              <a:t>탐색적 분석</a:t>
            </a:r>
            <a:endParaRPr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906440" y="842043"/>
            <a:ext cx="3907695" cy="3723384"/>
            <a:chOff x="4906440" y="920979"/>
            <a:chExt cx="3907695" cy="3723384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7"/>
            <a:stretch/>
          </p:blipFill>
          <p:spPr bwMode="auto">
            <a:xfrm>
              <a:off x="4906440" y="920979"/>
              <a:ext cx="3907695" cy="3723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타원 1"/>
            <p:cNvSpPr/>
            <p:nvPr/>
          </p:nvSpPr>
          <p:spPr>
            <a:xfrm>
              <a:off x="5959044" y="2730041"/>
              <a:ext cx="894665" cy="894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40999" y="2468413"/>
            <a:ext cx="1719144" cy="2430230"/>
            <a:chOff x="3046203" y="2537439"/>
            <a:chExt cx="1719144" cy="2430230"/>
          </a:xfrm>
        </p:grpSpPr>
        <p:grpSp>
          <p:nvGrpSpPr>
            <p:cNvPr id="8" name="그룹 7"/>
            <p:cNvGrpSpPr/>
            <p:nvPr/>
          </p:nvGrpSpPr>
          <p:grpSpPr>
            <a:xfrm>
              <a:off x="3055642" y="2537439"/>
              <a:ext cx="1709705" cy="804484"/>
              <a:chOff x="70067" y="2842220"/>
              <a:chExt cx="1709705" cy="804484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67" y="2842220"/>
                <a:ext cx="1653827" cy="8044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1442821" y="2955460"/>
                <a:ext cx="336951" cy="184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600" dirty="0">
                    <a:solidFill>
                      <a:srgbClr val="0000FF"/>
                    </a:solidFill>
                    <a:latin typeface="G마켓 산스 TTF Bold" pitchFamily="2" charset="-127"/>
                    <a:ea typeface="G마켓 산스 TTF Bold" pitchFamily="2" charset="-127"/>
                  </a:rPr>
                  <a:t>674</a:t>
                </a:r>
                <a:endParaRPr lang="ko-KR" altLang="en-US" sz="600" dirty="0">
                  <a:solidFill>
                    <a:srgbClr val="0000FF"/>
                  </a:solidFill>
                  <a:latin typeface="G마켓 산스 TTF Bold" pitchFamily="2" charset="-127"/>
                  <a:ea typeface="G마켓 산스 TTF Bold" pitchFamily="2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046203" y="3341923"/>
              <a:ext cx="1719144" cy="804484"/>
              <a:chOff x="1779772" y="2842220"/>
              <a:chExt cx="1719144" cy="804484"/>
            </a:xfrm>
          </p:grpSpPr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9772" y="2842220"/>
                <a:ext cx="1654162" cy="8044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2729140" y="2939681"/>
                <a:ext cx="336951" cy="184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600" dirty="0">
                    <a:solidFill>
                      <a:schemeClr val="accent6">
                        <a:lumMod val="10000"/>
                      </a:schemeClr>
                    </a:solidFill>
                    <a:latin typeface="G마켓 산스 TTF Bold" pitchFamily="2" charset="-127"/>
                    <a:ea typeface="G마켓 산스 TTF Bold" pitchFamily="2" charset="-127"/>
                  </a:rPr>
                  <a:t>674</a:t>
                </a:r>
                <a:endParaRPr lang="ko-KR" altLang="en-US" sz="600" dirty="0">
                  <a:solidFill>
                    <a:schemeClr val="accent6">
                      <a:lumMod val="10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163567" y="2939683"/>
                <a:ext cx="335349" cy="184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600" dirty="0">
                    <a:solidFill>
                      <a:srgbClr val="0000FF"/>
                    </a:solidFill>
                    <a:latin typeface="G마켓 산스 TTF Bold" pitchFamily="2" charset="-127"/>
                    <a:ea typeface="G마켓 산스 TTF Bold" pitchFamily="2" charset="-127"/>
                  </a:rPr>
                  <a:t>676</a:t>
                </a:r>
                <a:endParaRPr lang="ko-KR" altLang="en-US" sz="600" dirty="0">
                  <a:solidFill>
                    <a:srgbClr val="0000FF"/>
                  </a:solidFill>
                  <a:latin typeface="G마켓 산스 TTF Bold" pitchFamily="2" charset="-127"/>
                  <a:ea typeface="G마켓 산스 TTF Bold" pitchFamily="2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046203" y="4163185"/>
              <a:ext cx="1709980" cy="804484"/>
              <a:chOff x="3499717" y="2842220"/>
              <a:chExt cx="1709980" cy="804484"/>
            </a:xfrm>
          </p:grpSpPr>
          <p:pic>
            <p:nvPicPr>
              <p:cNvPr id="6148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9717" y="2842220"/>
                <a:ext cx="1647848" cy="8044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4872745" y="2939683"/>
                <a:ext cx="336952" cy="184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600" dirty="0">
                    <a:solidFill>
                      <a:srgbClr val="FF0000"/>
                    </a:solidFill>
                    <a:latin typeface="G마켓 산스 TTF Bold" pitchFamily="2" charset="-127"/>
                    <a:ea typeface="G마켓 산스 TTF Bold" pitchFamily="2" charset="-127"/>
                  </a:rPr>
                  <a:t>678</a:t>
                </a:r>
                <a:endParaRPr lang="ko-KR" altLang="en-US" sz="600" dirty="0">
                  <a:solidFill>
                    <a:srgbClr val="FF0000"/>
                  </a:solidFill>
                  <a:latin typeface="G마켓 산스 TTF Bold" pitchFamily="2" charset="-127"/>
                  <a:ea typeface="G마켓 산스 TTF Bold" pitchFamily="2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404325" y="2939683"/>
                <a:ext cx="335349" cy="184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600" dirty="0">
                    <a:solidFill>
                      <a:schemeClr val="accent6">
                        <a:lumMod val="10000"/>
                      </a:schemeClr>
                    </a:solidFill>
                    <a:latin typeface="G마켓 산스 TTF Bold" pitchFamily="2" charset="-127"/>
                    <a:ea typeface="G마켓 산스 TTF Bold" pitchFamily="2" charset="-127"/>
                  </a:rPr>
                  <a:t>676</a:t>
                </a:r>
                <a:endParaRPr lang="ko-KR" altLang="en-US" sz="600" dirty="0">
                  <a:solidFill>
                    <a:schemeClr val="accent6">
                      <a:lumMod val="10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901194" y="2940378"/>
                <a:ext cx="336951" cy="184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600" dirty="0">
                    <a:solidFill>
                      <a:schemeClr val="accent6">
                        <a:lumMod val="10000"/>
                      </a:schemeClr>
                    </a:solidFill>
                    <a:latin typeface="G마켓 산스 TTF Bold" pitchFamily="2" charset="-127"/>
                    <a:ea typeface="G마켓 산스 TTF Bold" pitchFamily="2" charset="-127"/>
                  </a:rPr>
                  <a:t>674</a:t>
                </a:r>
                <a:endParaRPr lang="ko-KR" altLang="en-US" sz="600" dirty="0">
                  <a:solidFill>
                    <a:schemeClr val="accent6">
                      <a:lumMod val="10000"/>
                    </a:schemeClr>
                  </a:solidFill>
                  <a:latin typeface="G마켓 산스 TTF Bold" pitchFamily="2" charset="-127"/>
                  <a:ea typeface="G마켓 산스 TTF Bold" pitchFamily="2" charset="-127"/>
                </a:endParaRPr>
              </a:p>
            </p:txBody>
          </p:sp>
        </p:grpSp>
      </p:grpSp>
      <p:cxnSp>
        <p:nvCxnSpPr>
          <p:cNvPr id="10" name="꺾인 연결선 9"/>
          <p:cNvCxnSpPr>
            <a:stCxn id="13" idx="3"/>
            <a:endCxn id="2" idx="4"/>
          </p:cNvCxnSpPr>
          <p:nvPr/>
        </p:nvCxnSpPr>
        <p:spPr>
          <a:xfrm flipV="1">
            <a:off x="4850979" y="3545770"/>
            <a:ext cx="1555398" cy="738185"/>
          </a:xfrm>
          <a:prstGeom prst="bentConnector2">
            <a:avLst/>
          </a:prstGeom>
          <a:ln w="1905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4" idx="3"/>
          </p:cNvCxnSpPr>
          <p:nvPr/>
        </p:nvCxnSpPr>
        <p:spPr>
          <a:xfrm flipV="1">
            <a:off x="4860143" y="2262976"/>
            <a:ext cx="2718194" cy="411010"/>
          </a:xfrm>
          <a:prstGeom prst="bentConnector3">
            <a:avLst>
              <a:gd name="adj1" fmla="val 11519"/>
            </a:avLst>
          </a:prstGeom>
          <a:ln w="1905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2344" y="2413962"/>
            <a:ext cx="2841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400" indent="-28440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ko-KR" altLang="en-US" sz="1200" dirty="0">
                <a:latin typeface="G마켓 산스 TTF Light" pitchFamily="2" charset="-127"/>
                <a:ea typeface="G마켓 산스 TTF Light" pitchFamily="2" charset="-127"/>
              </a:rPr>
              <a:t>군집되지 않은 </a:t>
            </a:r>
            <a:r>
              <a:rPr lang="en-US" altLang="ko-KR" sz="1200" dirty="0">
                <a:latin typeface="G마켓 산스 TTF Light" pitchFamily="2" charset="-127"/>
                <a:ea typeface="G마켓 산스 TTF Light" pitchFamily="2" charset="-127"/>
              </a:rPr>
              <a:t>Anomaly </a:t>
            </a:r>
            <a:r>
              <a:rPr lang="ko-KR" altLang="en-US" sz="1200" dirty="0">
                <a:latin typeface="G마켓 산스 TTF Light" pitchFamily="2" charset="-127"/>
                <a:ea typeface="G마켓 산스 TTF Light" pitchFamily="2" charset="-127"/>
              </a:rPr>
              <a:t>데이터에 대해 그래프 확인 결과</a:t>
            </a:r>
            <a:r>
              <a:rPr lang="en-US" altLang="ko-KR" sz="1200" dirty="0"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>
                <a:latin typeface="G마켓 산스 TTF Light" pitchFamily="2" charset="-127"/>
                <a:ea typeface="G마켓 산스 TTF Light" pitchFamily="2" charset="-127"/>
              </a:rPr>
              <a:t>연속성 판정 이전의 값들로 판명</a:t>
            </a:r>
            <a:r>
              <a:rPr lang="en-US" altLang="ko-KR" sz="1200" dirty="0"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pPr marL="284400" indent="-284400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ko-KR" altLang="en-US" sz="1200" dirty="0">
                <a:latin typeface="G마켓 산스 TTF Light" pitchFamily="2" charset="-127"/>
                <a:ea typeface="G마켓 산스 TTF Light" pitchFamily="2" charset="-127"/>
              </a:rPr>
              <a:t>해당 부분은 실질적인 사용에 문제가 없으므로</a:t>
            </a:r>
            <a:r>
              <a:rPr lang="en-US" altLang="ko-KR" sz="1200" dirty="0">
                <a:latin typeface="G마켓 산스 TTF Light" pitchFamily="2" charset="-127"/>
                <a:ea typeface="G마켓 산스 TTF Light" pitchFamily="2" charset="-127"/>
              </a:rPr>
              <a:t>,</a:t>
            </a:r>
            <a:r>
              <a:rPr lang="ko-KR" altLang="en-US" sz="1200" dirty="0">
                <a:latin typeface="G마켓 산스 TTF Light" pitchFamily="2" charset="-127"/>
                <a:ea typeface="G마켓 산스 TTF Light" pitchFamily="2" charset="-127"/>
              </a:rPr>
              <a:t> 그대로 진행</a:t>
            </a:r>
            <a:r>
              <a:rPr lang="en-US" altLang="ko-KR" sz="1200" dirty="0"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ko-KR" altLang="en-US" sz="1200" dirty="0">
              <a:latin typeface="G마켓 산스 TTF Light" pitchFamily="2" charset="-127"/>
              <a:ea typeface="G마켓 산스 TTF Light" pitchFamily="2" charset="-127"/>
            </a:endParaRPr>
          </a:p>
        </p:txBody>
      </p:sp>
      <p:cxnSp>
        <p:nvCxnSpPr>
          <p:cNvPr id="29" name="꺾인 연결선 28"/>
          <p:cNvCxnSpPr>
            <a:stCxn id="12" idx="3"/>
          </p:cNvCxnSpPr>
          <p:nvPr/>
        </p:nvCxnSpPr>
        <p:spPr>
          <a:xfrm flipV="1">
            <a:off x="4860143" y="2673986"/>
            <a:ext cx="310493" cy="788707"/>
          </a:xfrm>
          <a:prstGeom prst="bentConnector2">
            <a:avLst/>
          </a:prstGeom>
          <a:ln w="1905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003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8520600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600" dirty="0" err="1">
                <a:latin typeface="G마켓 산스 TTF Medium" pitchFamily="2" charset="-127"/>
                <a:ea typeface="G마켓 산스 TTF Medium" pitchFamily="2" charset="-127"/>
              </a:rPr>
              <a:t>랜덤포레스트</a:t>
            </a: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 모델을 통한 분류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400" dirty="0"/>
              <a:t>우선</a:t>
            </a:r>
            <a:r>
              <a:rPr lang="en-US" altLang="ko-KR" sz="1400" dirty="0"/>
              <a:t>,</a:t>
            </a:r>
            <a:r>
              <a:rPr lang="ko-KR" altLang="en-US" sz="1400" dirty="0"/>
              <a:t> 데이터의 적합성을 파악하기 위해서 빠르고 성능이 우수한 </a:t>
            </a:r>
            <a:r>
              <a:rPr lang="ko-KR" altLang="en-US" sz="1400" dirty="0" err="1"/>
              <a:t>랜덤포레스트로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프로토타입</a:t>
            </a:r>
            <a:r>
              <a:rPr lang="ko-KR" altLang="en-US" sz="1400" dirty="0"/>
              <a:t> 모델링 진행함</a:t>
            </a:r>
            <a:r>
              <a:rPr lang="en-US" altLang="ko-KR" sz="14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en-US" altLang="ko-KR" sz="1400" dirty="0"/>
              <a:t>Train set : Test set = 0.7 : 0.3</a:t>
            </a:r>
            <a:r>
              <a:rPr lang="ko-KR" altLang="en-US" sz="1400" dirty="0"/>
              <a:t>의 비율로 진행한 뒤</a:t>
            </a:r>
            <a:r>
              <a:rPr lang="en-US" altLang="ko-KR" sz="1400" dirty="0"/>
              <a:t>, Train set</a:t>
            </a:r>
            <a:r>
              <a:rPr lang="ko-KR" altLang="en-US" sz="1400" dirty="0"/>
              <a:t>으로 </a:t>
            </a:r>
            <a:r>
              <a:rPr lang="ko-KR" altLang="en-US" sz="1400" dirty="0" err="1"/>
              <a:t>랜덤포레스트</a:t>
            </a:r>
            <a:r>
              <a:rPr lang="ko-KR" altLang="en-US" sz="1400" dirty="0"/>
              <a:t> 학습</a:t>
            </a:r>
            <a:r>
              <a:rPr lang="en-US" altLang="ko-KR" sz="14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en-US" altLang="ko-KR" sz="1400" dirty="0"/>
              <a:t>ROC Curve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좌상단에</a:t>
            </a:r>
            <a:r>
              <a:rPr lang="ko-KR" altLang="en-US" sz="1400" dirty="0"/>
              <a:t> 붙어있으므로</a:t>
            </a:r>
            <a:r>
              <a:rPr lang="en-US" altLang="ko-KR" sz="1400" dirty="0"/>
              <a:t>, </a:t>
            </a:r>
            <a:r>
              <a:rPr lang="ko-KR" altLang="en-US" sz="1400" dirty="0"/>
              <a:t>분류 성능이 우수함을 확인</a:t>
            </a:r>
            <a:r>
              <a:rPr lang="en-US" altLang="ko-KR" sz="14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endParaRPr lang="en-US" altLang="ko-KR" sz="1200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3.3. </a:t>
            </a:r>
            <a:r>
              <a:rPr lang="ko-KR" altLang="en-US" sz="2400" dirty="0"/>
              <a:t>모델링</a:t>
            </a:r>
            <a:endParaRPr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45" y="2637534"/>
            <a:ext cx="3312710" cy="2392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804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902" y="716766"/>
            <a:ext cx="8477069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Confusion Matrix </a:t>
            </a: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분석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en-US" altLang="ko-KR" sz="1400" dirty="0"/>
              <a:t>Confusion Matrix</a:t>
            </a:r>
            <a:r>
              <a:rPr lang="ko-KR" altLang="en-US" sz="1400" dirty="0"/>
              <a:t> 확인 결과</a:t>
            </a:r>
            <a:r>
              <a:rPr lang="en-US" altLang="ko-KR" sz="1400" dirty="0"/>
              <a:t>, recall = 0.83 precision = 1.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400" dirty="0" err="1"/>
              <a:t>과검보다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미검이</a:t>
            </a:r>
            <a:r>
              <a:rPr lang="ko-KR" altLang="en-US" sz="1400" dirty="0"/>
              <a:t> 월등히 많다는 의미이므로</a:t>
            </a:r>
            <a:r>
              <a:rPr lang="en-US" altLang="ko-KR" sz="1400" dirty="0"/>
              <a:t>, Trade off </a:t>
            </a:r>
            <a:r>
              <a:rPr lang="ko-KR" altLang="en-US" sz="1400" dirty="0"/>
              <a:t>관계를 고려하여 </a:t>
            </a:r>
            <a:r>
              <a:rPr lang="en-US" altLang="ko-KR" sz="1400" dirty="0"/>
              <a:t>precision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낮추더라도 </a:t>
            </a:r>
            <a:r>
              <a:rPr lang="ko-KR" altLang="en-US" sz="1400" dirty="0" err="1"/>
              <a:t>미검을</a:t>
            </a:r>
            <a:r>
              <a:rPr lang="ko-KR" altLang="en-US" sz="1400" dirty="0"/>
              <a:t> 줄일 필요가 있음</a:t>
            </a:r>
            <a:r>
              <a:rPr lang="en-US" altLang="ko-KR" sz="1400" dirty="0"/>
              <a:t>.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3.4. </a:t>
            </a:r>
            <a:r>
              <a:rPr lang="ko-KR" altLang="en-US" sz="2400" dirty="0"/>
              <a:t>모델 평가 및 검증</a:t>
            </a:r>
            <a:endParaRPr sz="2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825430" y="2127209"/>
            <a:ext cx="3493139" cy="2757510"/>
            <a:chOff x="4657520" y="2456771"/>
            <a:chExt cx="2952553" cy="2392676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520" y="2456771"/>
              <a:ext cx="2952553" cy="2392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아래쪽 화살표 4"/>
            <p:cNvSpPr/>
            <p:nvPr/>
          </p:nvSpPr>
          <p:spPr>
            <a:xfrm flipV="1">
              <a:off x="7157316" y="2769189"/>
              <a:ext cx="210508" cy="670999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아래쪽 화살표 17"/>
            <p:cNvSpPr/>
            <p:nvPr/>
          </p:nvSpPr>
          <p:spPr>
            <a:xfrm rot="10800000" flipV="1">
              <a:off x="5837000" y="3763627"/>
              <a:ext cx="210509" cy="670999"/>
            </a:xfrm>
            <a:prstGeom prst="down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25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0902" y="716766"/>
            <a:ext cx="8477069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Confusion Matrix </a:t>
            </a: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분석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en-US" altLang="ko-KR" sz="1200" dirty="0"/>
              <a:t>Threshold</a:t>
            </a:r>
            <a:r>
              <a:rPr lang="ko-KR" altLang="en-US" sz="1200" dirty="0"/>
              <a:t>를 바꿔가며 성능을 비교한 결과</a:t>
            </a:r>
            <a:r>
              <a:rPr lang="en-US" altLang="ko-KR" sz="1200"/>
              <a:t>, Threshold </a:t>
            </a:r>
            <a:r>
              <a:rPr lang="en-US" altLang="ko-KR" sz="1200" dirty="0"/>
              <a:t>= 0.25 </a:t>
            </a:r>
            <a:r>
              <a:rPr lang="ko-KR" altLang="en-US" sz="1200" dirty="0"/>
              <a:t>이하일 때</a:t>
            </a:r>
            <a:r>
              <a:rPr lang="en-US" altLang="ko-KR" sz="1200" dirty="0"/>
              <a:t>, recall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0.9</a:t>
            </a:r>
            <a:r>
              <a:rPr lang="ko-KR" altLang="en-US" sz="1200" dirty="0"/>
              <a:t>보다 크게 나타남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따라서</a:t>
            </a:r>
            <a:r>
              <a:rPr lang="en-US" altLang="ko-KR" sz="1200" dirty="0"/>
              <a:t>, Threshold = 0.25</a:t>
            </a:r>
            <a:r>
              <a:rPr lang="ko-KR" altLang="en-US" sz="1200" dirty="0"/>
              <a:t>일 때</a:t>
            </a:r>
            <a:r>
              <a:rPr lang="en-US" altLang="ko-KR" sz="1200" dirty="0"/>
              <a:t>, Accuracy Score = 0.915, Recall Score = 0.9, Precision Score = 0.855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3.4. </a:t>
            </a:r>
            <a:r>
              <a:rPr lang="ko-KR" altLang="en-US" sz="2400" dirty="0"/>
              <a:t>모델 평가 및 검증</a:t>
            </a:r>
            <a:endParaRPr sz="24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487" y="1887801"/>
            <a:ext cx="3420777" cy="277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05" y="2006673"/>
            <a:ext cx="3709195" cy="2534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470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G마켓 산스 TTF Bold" pitchFamily="2" charset="-127"/>
                <a:ea typeface="G마켓 산스 TTF Bold" pitchFamily="2" charset="-127"/>
              </a:rPr>
              <a:t>4.   </a:t>
            </a:r>
            <a:r>
              <a:rPr lang="ko-KR" altLang="en-US" dirty="0">
                <a:latin typeface="G마켓 산스 TTF Bold" pitchFamily="2" charset="-127"/>
                <a:ea typeface="G마켓 산스 TTF Bold" pitchFamily="2" charset="-127"/>
              </a:rPr>
              <a:t>시스템 구현 및 평가</a:t>
            </a:r>
          </a:p>
        </p:txBody>
      </p:sp>
    </p:spTree>
    <p:extLst>
      <p:ext uri="{BB962C8B-B14F-4D97-AF65-F5344CB8AC3E}">
        <p14:creationId xmlns:p14="http://schemas.microsoft.com/office/powerpoint/2010/main" val="3017696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8520600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실제 공정에 적용하기 위한 유저 인터페이스 설계 및 구현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en-US" altLang="ko-KR" sz="1400" dirty="0"/>
              <a:t>Pyqt5 </a:t>
            </a:r>
            <a:r>
              <a:rPr lang="ko-KR" altLang="en-US" sz="1400" dirty="0"/>
              <a:t>패키지를 통해 유저 인터페이스 생성</a:t>
            </a:r>
            <a:r>
              <a:rPr lang="en-US" altLang="ko-KR" sz="14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en-US" altLang="ko-KR" sz="1400" dirty="0"/>
              <a:t>KLARF </a:t>
            </a:r>
            <a:r>
              <a:rPr lang="ko-KR" altLang="en-US" sz="1400" dirty="0"/>
              <a:t>파일이 저장되는 경로 및 사용할 모델을 선택 후</a:t>
            </a:r>
            <a:r>
              <a:rPr lang="en-US" altLang="ko-KR" sz="1400" dirty="0"/>
              <a:t>, 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r>
              <a:rPr lang="en-US" altLang="ko-KR" sz="1400" dirty="0"/>
              <a:t>     </a:t>
            </a:r>
            <a:r>
              <a:rPr lang="ko-KR" altLang="en-US" sz="1400" dirty="0"/>
              <a:t> 변수로 입력</a:t>
            </a:r>
            <a:r>
              <a:rPr lang="en-US" altLang="ko-KR" sz="14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en-US" altLang="ko-KR" sz="1400" dirty="0"/>
              <a:t>5</a:t>
            </a:r>
            <a:r>
              <a:rPr lang="ko-KR" altLang="en-US" sz="1400" dirty="0"/>
              <a:t>분마다 반복 실행하여</a:t>
            </a:r>
            <a:r>
              <a:rPr lang="en-US" altLang="ko-KR" sz="1400" dirty="0"/>
              <a:t> </a:t>
            </a:r>
            <a:r>
              <a:rPr lang="ko-KR" altLang="en-US" sz="1400" dirty="0"/>
              <a:t>실시간으로 탐지하도록 설계</a:t>
            </a:r>
            <a:r>
              <a:rPr lang="en-US" altLang="ko-KR" sz="1400" dirty="0"/>
              <a:t>.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4.1. </a:t>
            </a:r>
            <a:r>
              <a:rPr lang="ko-KR" altLang="en-US" sz="2400" dirty="0"/>
              <a:t>설계 및 구현</a:t>
            </a:r>
            <a:endParaRPr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13" y="1158496"/>
            <a:ext cx="3664178" cy="341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215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G마켓 산스 TTF Bold" pitchFamily="2" charset="-127"/>
                <a:ea typeface="G마켓 산스 TTF Bold" pitchFamily="2" charset="-127"/>
              </a:rPr>
              <a:t>1.   </a:t>
            </a:r>
            <a:r>
              <a:rPr lang="ko-KR" altLang="en-US" dirty="0">
                <a:latin typeface="G마켓 산스 TTF Bold" pitchFamily="2" charset="-127"/>
                <a:ea typeface="G마켓 산스 TTF Bold" pitchFamily="2" charset="-127"/>
              </a:rPr>
              <a:t>분석 기획</a:t>
            </a:r>
          </a:p>
        </p:txBody>
      </p:sp>
    </p:spTree>
    <p:extLst>
      <p:ext uri="{BB962C8B-B14F-4D97-AF65-F5344CB8AC3E}">
        <p14:creationId xmlns:p14="http://schemas.microsoft.com/office/powerpoint/2010/main" val="2933846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4.1. </a:t>
            </a:r>
            <a:r>
              <a:rPr lang="ko-KR" altLang="en-US" sz="2400" dirty="0"/>
              <a:t>설계 및 구현</a:t>
            </a:r>
            <a:endParaRPr sz="2400" dirty="0"/>
          </a:p>
        </p:txBody>
      </p:sp>
      <p:sp>
        <p:nvSpPr>
          <p:cNvPr id="3" name="원통 2"/>
          <p:cNvSpPr/>
          <p:nvPr/>
        </p:nvSpPr>
        <p:spPr>
          <a:xfrm>
            <a:off x="651673" y="1092023"/>
            <a:ext cx="900422" cy="401284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DB</a:t>
            </a:r>
            <a:endParaRPr lang="ko-KR" altLang="en-US" sz="1000" dirty="0"/>
          </a:p>
        </p:txBody>
      </p:sp>
      <p:sp>
        <p:nvSpPr>
          <p:cNvPr id="4" name="순서도: 데이터 3"/>
          <p:cNvSpPr/>
          <p:nvPr/>
        </p:nvSpPr>
        <p:spPr>
          <a:xfrm>
            <a:off x="603568" y="1690762"/>
            <a:ext cx="996632" cy="381342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KLARF</a:t>
            </a:r>
            <a:endParaRPr lang="ko-KR" altLang="en-US" sz="1000" dirty="0"/>
          </a:p>
        </p:txBody>
      </p:sp>
      <p:sp>
        <p:nvSpPr>
          <p:cNvPr id="5" name="순서도: 판단 4"/>
          <p:cNvSpPr/>
          <p:nvPr/>
        </p:nvSpPr>
        <p:spPr>
          <a:xfrm>
            <a:off x="518049" y="2305738"/>
            <a:ext cx="1167670" cy="598636"/>
          </a:xfrm>
          <a:prstGeom prst="flowChartDecisi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장비 </a:t>
            </a:r>
            <a:r>
              <a:rPr lang="en-US" altLang="ko-KR" sz="1000" dirty="0"/>
              <a:t>1?</a:t>
            </a:r>
            <a:endParaRPr lang="ko-KR" altLang="en-US" sz="1000" dirty="0"/>
          </a:p>
        </p:txBody>
      </p:sp>
      <p:sp>
        <p:nvSpPr>
          <p:cNvPr id="25" name="순서도: 판단 24"/>
          <p:cNvSpPr/>
          <p:nvPr/>
        </p:nvSpPr>
        <p:spPr>
          <a:xfrm>
            <a:off x="518049" y="3056774"/>
            <a:ext cx="1167670" cy="598636"/>
          </a:xfrm>
          <a:prstGeom prst="flowChartDecisi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검사</a:t>
            </a:r>
            <a:r>
              <a:rPr lang="en-US" altLang="ko-KR" sz="1000" dirty="0"/>
              <a:t>1?</a:t>
            </a:r>
            <a:endParaRPr lang="ko-KR" altLang="en-US" sz="1000" dirty="0"/>
          </a:p>
        </p:txBody>
      </p:sp>
      <p:sp>
        <p:nvSpPr>
          <p:cNvPr id="27" name="순서도: 판단 26"/>
          <p:cNvSpPr/>
          <p:nvPr/>
        </p:nvSpPr>
        <p:spPr>
          <a:xfrm>
            <a:off x="518049" y="3838510"/>
            <a:ext cx="1167670" cy="598636"/>
          </a:xfrm>
          <a:prstGeom prst="flowChartDecisi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제품</a:t>
            </a:r>
            <a:r>
              <a:rPr lang="en-US" altLang="ko-KR" sz="1000" dirty="0"/>
              <a:t>1?</a:t>
            </a:r>
            <a:endParaRPr lang="ko-KR" altLang="en-US" sz="1000" dirty="0"/>
          </a:p>
        </p:txBody>
      </p:sp>
      <p:sp>
        <p:nvSpPr>
          <p:cNvPr id="28" name="순서도: 판단 27"/>
          <p:cNvSpPr/>
          <p:nvPr/>
        </p:nvSpPr>
        <p:spPr>
          <a:xfrm>
            <a:off x="1907192" y="2306837"/>
            <a:ext cx="1167670" cy="598636"/>
          </a:xfrm>
          <a:prstGeom prst="flowChartDecisi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검사</a:t>
            </a:r>
            <a:r>
              <a:rPr lang="en-US" altLang="ko-KR" sz="1000" dirty="0"/>
              <a:t>1?</a:t>
            </a:r>
            <a:endParaRPr lang="ko-KR" altLang="en-US" sz="1000" dirty="0"/>
          </a:p>
        </p:txBody>
      </p:sp>
      <p:sp>
        <p:nvSpPr>
          <p:cNvPr id="29" name="순서도: 판단 28"/>
          <p:cNvSpPr/>
          <p:nvPr/>
        </p:nvSpPr>
        <p:spPr>
          <a:xfrm>
            <a:off x="3314973" y="2306837"/>
            <a:ext cx="1167670" cy="598636"/>
          </a:xfrm>
          <a:prstGeom prst="flowChartDecisi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제품</a:t>
            </a:r>
            <a:r>
              <a:rPr lang="en-US" altLang="ko-KR" sz="1000" dirty="0"/>
              <a:t>1?</a:t>
            </a:r>
            <a:endParaRPr lang="ko-KR" altLang="en-US" sz="1000" dirty="0"/>
          </a:p>
        </p:txBody>
      </p:sp>
      <p:sp>
        <p:nvSpPr>
          <p:cNvPr id="31" name="순서도: 판단 30"/>
          <p:cNvSpPr/>
          <p:nvPr/>
        </p:nvSpPr>
        <p:spPr>
          <a:xfrm>
            <a:off x="1907192" y="3056774"/>
            <a:ext cx="1167670" cy="598636"/>
          </a:xfrm>
          <a:prstGeom prst="flowChartDecisi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제품</a:t>
            </a:r>
            <a:r>
              <a:rPr lang="en-US" altLang="ko-KR" sz="1000" dirty="0"/>
              <a:t>1?</a:t>
            </a:r>
            <a:endParaRPr lang="ko-KR" altLang="en-US" sz="1000" dirty="0"/>
          </a:p>
        </p:txBody>
      </p:sp>
      <p:sp>
        <p:nvSpPr>
          <p:cNvPr id="33" name="순서도: 데이터 32"/>
          <p:cNvSpPr/>
          <p:nvPr/>
        </p:nvSpPr>
        <p:spPr>
          <a:xfrm>
            <a:off x="603568" y="4599510"/>
            <a:ext cx="996632" cy="381342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Case1</a:t>
            </a:r>
            <a:endParaRPr lang="ko-KR" altLang="en-US" sz="1000" dirty="0"/>
          </a:p>
        </p:txBody>
      </p:sp>
      <p:cxnSp>
        <p:nvCxnSpPr>
          <p:cNvPr id="7" name="직선 화살표 연결선 6"/>
          <p:cNvCxnSpPr>
            <a:stCxn id="5" idx="2"/>
            <a:endCxn id="25" idx="0"/>
          </p:cNvCxnSpPr>
          <p:nvPr/>
        </p:nvCxnSpPr>
        <p:spPr>
          <a:xfrm>
            <a:off x="1101884" y="2904374"/>
            <a:ext cx="0" cy="15240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25" idx="2"/>
            <a:endCxn id="27" idx="0"/>
          </p:cNvCxnSpPr>
          <p:nvPr/>
        </p:nvCxnSpPr>
        <p:spPr>
          <a:xfrm>
            <a:off x="1101884" y="3655410"/>
            <a:ext cx="0" cy="18310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7" idx="2"/>
            <a:endCxn id="33" idx="1"/>
          </p:cNvCxnSpPr>
          <p:nvPr/>
        </p:nvCxnSpPr>
        <p:spPr>
          <a:xfrm>
            <a:off x="1101884" y="4437146"/>
            <a:ext cx="0" cy="162364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5" idx="3"/>
            <a:endCxn id="31" idx="1"/>
          </p:cNvCxnSpPr>
          <p:nvPr/>
        </p:nvCxnSpPr>
        <p:spPr>
          <a:xfrm>
            <a:off x="1685719" y="3356092"/>
            <a:ext cx="221473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5" idx="3"/>
            <a:endCxn id="28" idx="1"/>
          </p:cNvCxnSpPr>
          <p:nvPr/>
        </p:nvCxnSpPr>
        <p:spPr>
          <a:xfrm>
            <a:off x="1685719" y="2605056"/>
            <a:ext cx="221473" cy="1099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8" idx="3"/>
            <a:endCxn id="29" idx="1"/>
          </p:cNvCxnSpPr>
          <p:nvPr/>
        </p:nvCxnSpPr>
        <p:spPr>
          <a:xfrm>
            <a:off x="3074862" y="2606155"/>
            <a:ext cx="240111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1" idx="3"/>
            <a:endCxn id="47" idx="2"/>
          </p:cNvCxnSpPr>
          <p:nvPr/>
        </p:nvCxnSpPr>
        <p:spPr>
          <a:xfrm>
            <a:off x="3074862" y="3356092"/>
            <a:ext cx="425293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데이터 45"/>
          <p:cNvSpPr/>
          <p:nvPr/>
        </p:nvSpPr>
        <p:spPr>
          <a:xfrm>
            <a:off x="1992711" y="4599410"/>
            <a:ext cx="996632" cy="381342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Case2</a:t>
            </a:r>
            <a:endParaRPr lang="ko-KR" altLang="en-US" sz="1000" dirty="0"/>
          </a:p>
        </p:txBody>
      </p:sp>
      <p:sp>
        <p:nvSpPr>
          <p:cNvPr id="47" name="순서도: 데이터 46"/>
          <p:cNvSpPr/>
          <p:nvPr/>
        </p:nvSpPr>
        <p:spPr>
          <a:xfrm>
            <a:off x="3400492" y="3165421"/>
            <a:ext cx="996632" cy="381342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Case4</a:t>
            </a:r>
            <a:endParaRPr lang="ko-KR" altLang="en-US" sz="1000" dirty="0"/>
          </a:p>
        </p:txBody>
      </p:sp>
      <p:cxnSp>
        <p:nvCxnSpPr>
          <p:cNvPr id="55" name="직선 화살표 연결선 54"/>
          <p:cNvCxnSpPr>
            <a:stCxn id="4" idx="4"/>
            <a:endCxn id="5" idx="0"/>
          </p:cNvCxnSpPr>
          <p:nvPr/>
        </p:nvCxnSpPr>
        <p:spPr>
          <a:xfrm>
            <a:off x="1101884" y="2072104"/>
            <a:ext cx="0" cy="233634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27" idx="3"/>
            <a:endCxn id="46" idx="1"/>
          </p:cNvCxnSpPr>
          <p:nvPr/>
        </p:nvCxnSpPr>
        <p:spPr>
          <a:xfrm>
            <a:off x="1685719" y="4137828"/>
            <a:ext cx="805308" cy="461582"/>
          </a:xfrm>
          <a:prstGeom prst="bentConnector2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데이터 59"/>
          <p:cNvSpPr/>
          <p:nvPr/>
        </p:nvSpPr>
        <p:spPr>
          <a:xfrm>
            <a:off x="3400491" y="3858043"/>
            <a:ext cx="996632" cy="381342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Case3</a:t>
            </a:r>
            <a:endParaRPr lang="ko-KR" altLang="en-US" sz="1000" dirty="0"/>
          </a:p>
        </p:txBody>
      </p:sp>
      <p:cxnSp>
        <p:nvCxnSpPr>
          <p:cNvPr id="57" name="꺾인 연결선 56"/>
          <p:cNvCxnSpPr>
            <a:stCxn id="31" idx="2"/>
            <a:endCxn id="60" idx="2"/>
          </p:cNvCxnSpPr>
          <p:nvPr/>
        </p:nvCxnSpPr>
        <p:spPr>
          <a:xfrm rot="16200000" flipH="1">
            <a:off x="2798938" y="3347498"/>
            <a:ext cx="393304" cy="1009127"/>
          </a:xfrm>
          <a:prstGeom prst="bentConnector2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3" idx="3"/>
            <a:endCxn id="4" idx="1"/>
          </p:cNvCxnSpPr>
          <p:nvPr/>
        </p:nvCxnSpPr>
        <p:spPr>
          <a:xfrm>
            <a:off x="1101884" y="1493307"/>
            <a:ext cx="0" cy="197455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판단 77"/>
          <p:cNvSpPr/>
          <p:nvPr/>
        </p:nvSpPr>
        <p:spPr>
          <a:xfrm>
            <a:off x="1907192" y="1582115"/>
            <a:ext cx="1167670" cy="598636"/>
          </a:xfrm>
          <a:prstGeom prst="flowChartDecisi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제품</a:t>
            </a:r>
            <a:r>
              <a:rPr lang="en-US" altLang="ko-KR" sz="1000" dirty="0"/>
              <a:t>1?</a:t>
            </a:r>
            <a:endParaRPr lang="ko-KR" altLang="en-US" sz="1000" dirty="0"/>
          </a:p>
        </p:txBody>
      </p:sp>
      <p:cxnSp>
        <p:nvCxnSpPr>
          <p:cNvPr id="82" name="직선 화살표 연결선 81"/>
          <p:cNvCxnSpPr>
            <a:stCxn id="28" idx="0"/>
            <a:endCxn id="78" idx="2"/>
          </p:cNvCxnSpPr>
          <p:nvPr/>
        </p:nvCxnSpPr>
        <p:spPr>
          <a:xfrm flipV="1">
            <a:off x="2491027" y="2180751"/>
            <a:ext cx="0" cy="126086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8" idx="3"/>
            <a:endCxn id="91" idx="2"/>
          </p:cNvCxnSpPr>
          <p:nvPr/>
        </p:nvCxnSpPr>
        <p:spPr>
          <a:xfrm>
            <a:off x="3074862" y="1881433"/>
            <a:ext cx="425293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데이터 90"/>
          <p:cNvSpPr/>
          <p:nvPr/>
        </p:nvSpPr>
        <p:spPr>
          <a:xfrm>
            <a:off x="3400492" y="1690762"/>
            <a:ext cx="996632" cy="381342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Case8</a:t>
            </a:r>
            <a:endParaRPr lang="ko-KR" altLang="en-US" sz="1000" dirty="0"/>
          </a:p>
        </p:txBody>
      </p:sp>
      <p:sp>
        <p:nvSpPr>
          <p:cNvPr id="92" name="순서도: 데이터 91"/>
          <p:cNvSpPr/>
          <p:nvPr/>
        </p:nvSpPr>
        <p:spPr>
          <a:xfrm>
            <a:off x="4625177" y="2415484"/>
            <a:ext cx="996632" cy="381342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Case6</a:t>
            </a:r>
            <a:endParaRPr lang="ko-KR" altLang="en-US" sz="1000" dirty="0"/>
          </a:p>
        </p:txBody>
      </p:sp>
      <p:cxnSp>
        <p:nvCxnSpPr>
          <p:cNvPr id="93" name="직선 화살표 연결선 92"/>
          <p:cNvCxnSpPr>
            <a:stCxn id="29" idx="3"/>
            <a:endCxn id="92" idx="2"/>
          </p:cNvCxnSpPr>
          <p:nvPr/>
        </p:nvCxnSpPr>
        <p:spPr>
          <a:xfrm>
            <a:off x="4482643" y="2606155"/>
            <a:ext cx="242197" cy="0"/>
          </a:xfrm>
          <a:prstGeom prst="straightConnector1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순서도: 데이터 99"/>
          <p:cNvSpPr/>
          <p:nvPr/>
        </p:nvSpPr>
        <p:spPr>
          <a:xfrm>
            <a:off x="4625177" y="3165421"/>
            <a:ext cx="996632" cy="381342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Case5</a:t>
            </a:r>
            <a:endParaRPr lang="ko-KR" altLang="en-US" sz="1000" dirty="0"/>
          </a:p>
        </p:txBody>
      </p:sp>
      <p:cxnSp>
        <p:nvCxnSpPr>
          <p:cNvPr id="103" name="꺾인 연결선 102"/>
          <p:cNvCxnSpPr>
            <a:stCxn id="29" idx="2"/>
            <a:endCxn id="100" idx="1"/>
          </p:cNvCxnSpPr>
          <p:nvPr/>
        </p:nvCxnSpPr>
        <p:spPr>
          <a:xfrm rot="16200000" flipH="1">
            <a:off x="4381176" y="2423104"/>
            <a:ext cx="259948" cy="1224685"/>
          </a:xfrm>
          <a:prstGeom prst="bentConnector3">
            <a:avLst/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순서도: 데이터 104"/>
          <p:cNvSpPr/>
          <p:nvPr/>
        </p:nvSpPr>
        <p:spPr>
          <a:xfrm>
            <a:off x="4625177" y="1690762"/>
            <a:ext cx="996632" cy="381342"/>
          </a:xfrm>
          <a:prstGeom prst="flowChartInputOutp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Case7</a:t>
            </a:r>
            <a:endParaRPr lang="ko-KR" altLang="en-US" sz="1000" dirty="0"/>
          </a:p>
        </p:txBody>
      </p:sp>
      <p:cxnSp>
        <p:nvCxnSpPr>
          <p:cNvPr id="106" name="꺾인 연결선 105"/>
          <p:cNvCxnSpPr>
            <a:stCxn id="78" idx="0"/>
            <a:endCxn id="105" idx="1"/>
          </p:cNvCxnSpPr>
          <p:nvPr/>
        </p:nvCxnSpPr>
        <p:spPr>
          <a:xfrm rot="16200000" flipH="1">
            <a:off x="3752936" y="320205"/>
            <a:ext cx="108647" cy="2632466"/>
          </a:xfrm>
          <a:prstGeom prst="bentConnector3">
            <a:avLst>
              <a:gd name="adj1" fmla="val -210406"/>
            </a:avLst>
          </a:prstGeom>
          <a:ln w="12700">
            <a:solidFill>
              <a:schemeClr val="accent6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882948" y="4415449"/>
            <a:ext cx="258404" cy="2000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700" dirty="0">
                <a:latin typeface="G마켓 산스 TTF Bold" pitchFamily="2" charset="-127"/>
                <a:ea typeface="G마켓 산스 TTF Bold" pitchFamily="2" charset="-127"/>
              </a:rPr>
              <a:t>Y</a:t>
            </a:r>
            <a:endParaRPr lang="ko-KR" altLang="en-US" sz="7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82948" y="3638455"/>
            <a:ext cx="258404" cy="2000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700" dirty="0">
                <a:latin typeface="G마켓 산스 TTF Bold" pitchFamily="2" charset="-127"/>
                <a:ea typeface="G마켓 산스 TTF Bold" pitchFamily="2" charset="-127"/>
              </a:rPr>
              <a:t>Y</a:t>
            </a:r>
            <a:endParaRPr lang="ko-KR" altLang="en-US" sz="7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82948" y="2872303"/>
            <a:ext cx="258404" cy="2000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700" dirty="0">
                <a:latin typeface="G마켓 산스 TTF Bold" pitchFamily="2" charset="-127"/>
                <a:ea typeface="G마켓 산스 TTF Bold" pitchFamily="2" charset="-127"/>
              </a:rPr>
              <a:t>Y</a:t>
            </a:r>
            <a:endParaRPr lang="ko-KR" altLang="en-US" sz="7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309368" y="3638454"/>
            <a:ext cx="258404" cy="2000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700" dirty="0">
                <a:latin typeface="G마켓 산스 TTF Bold" pitchFamily="2" charset="-127"/>
                <a:ea typeface="G마켓 산스 TTF Bold" pitchFamily="2" charset="-127"/>
              </a:rPr>
              <a:t>Y</a:t>
            </a:r>
            <a:endParaRPr lang="ko-KR" altLang="en-US" sz="7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040560" y="2448374"/>
            <a:ext cx="258404" cy="2000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700" dirty="0">
                <a:latin typeface="G마켓 산스 TTF Bold" pitchFamily="2" charset="-127"/>
                <a:ea typeface="G마켓 산스 TTF Bold" pitchFamily="2" charset="-127"/>
              </a:rPr>
              <a:t>Y</a:t>
            </a:r>
            <a:endParaRPr lang="ko-KR" altLang="en-US" sz="7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678057" y="2872302"/>
            <a:ext cx="258404" cy="2000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700" dirty="0">
                <a:latin typeface="G마켓 산스 TTF Bold" pitchFamily="2" charset="-127"/>
                <a:ea typeface="G마켓 산스 TTF Bold" pitchFamily="2" charset="-127"/>
              </a:rPr>
              <a:t>Y</a:t>
            </a:r>
            <a:endParaRPr lang="ko-KR" altLang="en-US" sz="7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298403" y="1403792"/>
            <a:ext cx="258404" cy="2000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700" dirty="0">
                <a:latin typeface="G마켓 산스 TTF Bold" pitchFamily="2" charset="-127"/>
                <a:ea typeface="G마켓 산스 TTF Bold" pitchFamily="2" charset="-127"/>
              </a:rPr>
              <a:t>Y</a:t>
            </a:r>
            <a:endParaRPr lang="ko-KR" altLang="en-US" sz="700" dirty="0">
              <a:latin typeface="G마켓 산스 TTF Bold" pitchFamily="2" charset="-127"/>
              <a:ea typeface="G마켓 산스 TTF Bold" pitchFamily="2" charset="-127"/>
            </a:endParaRPr>
          </a:p>
        </p:txBody>
      </p:sp>
      <p:sp>
        <p:nvSpPr>
          <p:cNvPr id="125" name="Google Shape;66;p14"/>
          <p:cNvSpPr txBox="1">
            <a:spLocks/>
          </p:cNvSpPr>
          <p:nvPr/>
        </p:nvSpPr>
        <p:spPr>
          <a:xfrm>
            <a:off x="5595497" y="3236655"/>
            <a:ext cx="3620867" cy="162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000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itchFamily="34" charset="0"/>
              <a:buChar char="•"/>
              <a:defRPr sz="1800" b="0" i="0" u="none" strike="noStrike" cap="none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285750" lvl="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100" b="1" dirty="0"/>
              <a:t>장비 수 </a:t>
            </a:r>
            <a:r>
              <a:rPr lang="en-US" altLang="ko-KR" sz="1100" b="1" dirty="0"/>
              <a:t>X </a:t>
            </a:r>
            <a:r>
              <a:rPr lang="ko-KR" altLang="en-US" sz="1100" b="1" dirty="0"/>
              <a:t>검사 수 </a:t>
            </a:r>
            <a:r>
              <a:rPr lang="en-US" altLang="ko-KR" sz="1100" b="1" dirty="0"/>
              <a:t>X </a:t>
            </a:r>
            <a:r>
              <a:rPr lang="ko-KR" altLang="en-US" sz="1100" b="1" dirty="0"/>
              <a:t>제품 수 </a:t>
            </a:r>
            <a:r>
              <a:rPr lang="ko-KR" altLang="en-US" sz="1100" dirty="0"/>
              <a:t>만큼의 </a:t>
            </a:r>
            <a:r>
              <a:rPr lang="en-US" altLang="ko-KR" sz="1100" dirty="0"/>
              <a:t>CASE </a:t>
            </a:r>
            <a:r>
              <a:rPr lang="ko-KR" altLang="en-US" sz="1100" dirty="0"/>
              <a:t>구분</a:t>
            </a:r>
            <a:endParaRPr lang="en-US" altLang="ko-KR" sz="1100" dirty="0"/>
          </a:p>
          <a:p>
            <a:pPr marL="285750" lvl="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100" dirty="0"/>
              <a:t>각 </a:t>
            </a:r>
            <a:r>
              <a:rPr lang="en-US" altLang="ko-KR" sz="1100" dirty="0"/>
              <a:t>CASE</a:t>
            </a:r>
            <a:r>
              <a:rPr lang="ko-KR" altLang="en-US" sz="1100" dirty="0"/>
              <a:t>별 </a:t>
            </a:r>
            <a:r>
              <a:rPr lang="en-US" altLang="ko-KR" sz="1100" dirty="0"/>
              <a:t>Anomaly</a:t>
            </a:r>
            <a:r>
              <a:rPr lang="ko-KR" altLang="en-US" sz="1100" dirty="0"/>
              <a:t>를 확인하여</a:t>
            </a:r>
            <a:r>
              <a:rPr lang="en-US" altLang="ko-KR" sz="1100" dirty="0"/>
              <a:t>, </a:t>
            </a:r>
            <a:r>
              <a:rPr lang="ko-KR" altLang="en-US" sz="1100" dirty="0"/>
              <a:t>어느 부분에서 문제가 생겼는지 확인할 수 있음</a:t>
            </a:r>
            <a:r>
              <a:rPr lang="en-US" altLang="ko-KR" sz="1100" dirty="0"/>
              <a:t>.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100" dirty="0"/>
              <a:t>  예시</a:t>
            </a:r>
            <a:r>
              <a:rPr lang="en-US" altLang="ko-KR" sz="1100" dirty="0"/>
              <a:t>) CASE: 1, 2, 5, 6</a:t>
            </a:r>
            <a:r>
              <a:rPr lang="ko-KR" altLang="en-US" sz="1100" dirty="0"/>
              <a:t>에서 </a:t>
            </a:r>
            <a:r>
              <a:rPr lang="en-US" altLang="ko-KR" sz="1100" dirty="0"/>
              <a:t>Anomaly</a:t>
            </a:r>
            <a:r>
              <a:rPr lang="ko-KR" altLang="en-US" sz="1100" dirty="0"/>
              <a:t>가 확인될 시</a:t>
            </a:r>
            <a:r>
              <a:rPr lang="en-US" altLang="ko-KR" sz="1100" dirty="0"/>
              <a:t>,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100" dirty="0"/>
              <a:t>          검사 방법</a:t>
            </a:r>
            <a:r>
              <a:rPr lang="en-US" altLang="ko-KR" sz="1100" dirty="0"/>
              <a:t>1</a:t>
            </a:r>
            <a:r>
              <a:rPr lang="ko-KR" altLang="en-US" sz="1100" dirty="0"/>
              <a:t>에서 문제 발생</a:t>
            </a:r>
            <a:r>
              <a:rPr lang="en-US" altLang="ko-KR" sz="1100" dirty="0"/>
              <a:t>.</a:t>
            </a:r>
          </a:p>
        </p:txBody>
      </p:sp>
      <p:graphicFrame>
        <p:nvGraphicFramePr>
          <p:cNvPr id="126" name="표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14063"/>
              </p:ext>
            </p:extLst>
          </p:nvPr>
        </p:nvGraphicFramePr>
        <p:xfrm>
          <a:off x="5763002" y="970861"/>
          <a:ext cx="3225356" cy="2194560"/>
        </p:xfrm>
        <a:graphic>
          <a:graphicData uri="http://schemas.openxmlformats.org/drawingml/2006/table">
            <a:tbl>
              <a:tblPr firstRow="1" bandRow="1">
                <a:tableStyleId>{86A90119-7FD9-4782-B01F-C275FEFF6532}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2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2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2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2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979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장비</a:t>
                      </a: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1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장비</a:t>
                      </a: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2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검사방법</a:t>
                      </a: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1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검사방법</a:t>
                      </a: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2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공정</a:t>
                      </a: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1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공정</a:t>
                      </a: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2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1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2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3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4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5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6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7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1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8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O</a:t>
                      </a:r>
                      <a:endParaRPr lang="ko-KR" altLang="en-US" sz="9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/>
          </p:cNvSpPr>
          <p:nvPr/>
        </p:nvSpPr>
        <p:spPr>
          <a:xfrm>
            <a:off x="311700" y="716766"/>
            <a:ext cx="5391788" cy="375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000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itchFamily="34" charset="0"/>
              <a:buChar char="•"/>
              <a:defRPr sz="1800" b="0" i="0" u="none" strike="noStrike" cap="none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SzPct val="100000"/>
              <a:buFont typeface="Arial" pitchFamily="34" charset="0"/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분류예측 결과에 따른 원인탐색 구현</a:t>
            </a:r>
          </a:p>
        </p:txBody>
      </p:sp>
    </p:spTree>
    <p:extLst>
      <p:ext uri="{BB962C8B-B14F-4D97-AF65-F5344CB8AC3E}">
        <p14:creationId xmlns:p14="http://schemas.microsoft.com/office/powerpoint/2010/main" val="383538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B131CCCC-D48D-85F2-94E9-165ABD90E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8520600" cy="422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en-US" altLang="ko-KR" sz="1600" dirty="0" err="1">
                <a:latin typeface="G마켓 산스 TTF Medium" pitchFamily="2" charset="-127"/>
                <a:ea typeface="G마켓 산스 TTF Medium" pitchFamily="2" charset="-127"/>
              </a:rPr>
              <a:t>Pyinstaller</a:t>
            </a: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 패키지를 이용한 실행파일 생성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약 </a:t>
            </a:r>
            <a:r>
              <a:rPr lang="en-US" altLang="ko-KR" sz="1200" dirty="0"/>
              <a:t>3</a:t>
            </a:r>
            <a:r>
              <a:rPr lang="ko-KR" altLang="en-US" sz="1200" dirty="0"/>
              <a:t>일치의 </a:t>
            </a:r>
            <a:r>
              <a:rPr lang="en-US" altLang="ko-KR" sz="1200" dirty="0"/>
              <a:t>KLARF </a:t>
            </a:r>
            <a:r>
              <a:rPr lang="ko-KR" altLang="en-US" sz="1200" dirty="0"/>
              <a:t>데이터에 대해 테스트 진행</a:t>
            </a:r>
            <a:r>
              <a:rPr lang="en-US" altLang="ko-KR" sz="1200" dirty="0"/>
              <a:t> </a:t>
            </a:r>
            <a:r>
              <a:rPr lang="ko-KR" altLang="en-US" sz="1200" dirty="0"/>
              <a:t>결과</a:t>
            </a:r>
            <a:r>
              <a:rPr lang="en-US" altLang="ko-KR" sz="1200" dirty="0"/>
              <a:t>, </a:t>
            </a:r>
            <a:r>
              <a:rPr lang="ko-KR" altLang="en-US" sz="1200" dirty="0"/>
              <a:t>실시간으로 이상을 검출한 뒤</a:t>
            </a:r>
            <a:r>
              <a:rPr lang="en-US" altLang="ko-KR" sz="1200" dirty="0"/>
              <a:t>, log</a:t>
            </a:r>
            <a:r>
              <a:rPr lang="ko-KR" altLang="en-US" sz="1200" dirty="0"/>
              <a:t>파일에 누적하여 저장</a:t>
            </a:r>
            <a:r>
              <a:rPr lang="en-US" altLang="ko-KR" sz="1200" dirty="0"/>
              <a:t>. 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4.2. </a:t>
            </a:r>
            <a:r>
              <a:rPr lang="ko-KR" altLang="en-US" sz="2400" dirty="0"/>
              <a:t>시스템 테스트</a:t>
            </a:r>
            <a:endParaRPr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07" y="1585398"/>
            <a:ext cx="3471003" cy="3288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87" y="1716968"/>
            <a:ext cx="3623197" cy="286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398640" y="3614676"/>
            <a:ext cx="1475967" cy="45736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602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G마켓 산스 TTF Bold" pitchFamily="2" charset="-127"/>
                <a:ea typeface="G마켓 산스 TTF Bold" pitchFamily="2" charset="-127"/>
              </a:rPr>
              <a:t>감사합니다</a:t>
            </a:r>
            <a:r>
              <a:rPr lang="en-US" altLang="ko-KR" sz="4000" dirty="0">
                <a:latin typeface="G마켓 산스 TTF Bold" pitchFamily="2" charset="-127"/>
                <a:ea typeface="G마켓 산스 TTF Bold" pitchFamily="2" charset="-127"/>
              </a:rPr>
              <a:t>.</a:t>
            </a:r>
            <a:endParaRPr sz="4000" dirty="0">
              <a:latin typeface="G마켓 산스 TTF Bold" pitchFamily="2" charset="-127"/>
              <a:ea typeface="G마켓 산스 T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79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1.1. </a:t>
            </a:r>
            <a:r>
              <a:rPr lang="ko-KR" altLang="en-US" sz="2400" dirty="0"/>
              <a:t>문제 탐색</a:t>
            </a:r>
            <a:endParaRPr sz="24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8520600" cy="4019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0000"/>
              </a:lnSpc>
              <a:spcAft>
                <a:spcPts val="600"/>
              </a:spcAft>
              <a:buSzPct val="100000"/>
              <a:buAutoNum type="arabicPeriod"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반도체 제조공정 배경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</a:rPr>
              <a:t>최근 </a:t>
            </a:r>
            <a:r>
              <a:rPr lang="en-US" altLang="ko-KR" sz="1200" dirty="0">
                <a:solidFill>
                  <a:srgbClr val="333333"/>
                </a:solidFill>
              </a:rPr>
              <a:t>AI</a:t>
            </a:r>
            <a:r>
              <a:rPr lang="ko-KR" altLang="en-US" sz="1200" dirty="0">
                <a:solidFill>
                  <a:srgbClr val="333333"/>
                </a:solidFill>
              </a:rPr>
              <a:t>와 빅데이터 분석 분야에서 데이터 처리량이 급증하면서 고대역폭 메모리</a:t>
            </a:r>
            <a:r>
              <a:rPr lang="en-US" altLang="ko-KR" sz="1200" dirty="0">
                <a:solidFill>
                  <a:srgbClr val="333333"/>
                </a:solidFill>
              </a:rPr>
              <a:t>(HBM)</a:t>
            </a:r>
            <a:r>
              <a:rPr lang="ko-KR" altLang="en-US" sz="1200" dirty="0">
                <a:solidFill>
                  <a:srgbClr val="333333"/>
                </a:solidFill>
              </a:rPr>
              <a:t>에 대한 수요가 증가함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</a:rPr>
              <a:t>하지만 </a:t>
            </a:r>
            <a:r>
              <a:rPr lang="en-US" altLang="ko-KR" sz="1200" dirty="0">
                <a:solidFill>
                  <a:srgbClr val="333333"/>
                </a:solidFill>
              </a:rPr>
              <a:t>HBM</a:t>
            </a:r>
            <a:r>
              <a:rPr lang="ko-KR" altLang="en-US" sz="1200" dirty="0">
                <a:solidFill>
                  <a:srgbClr val="333333"/>
                </a:solidFill>
              </a:rPr>
              <a:t>은 높은 기술적 난이도로 인해 기존 </a:t>
            </a:r>
            <a:r>
              <a:rPr lang="en-US" altLang="ko-KR" sz="1200" dirty="0">
                <a:solidFill>
                  <a:srgbClr val="333333"/>
                </a:solidFill>
              </a:rPr>
              <a:t>D</a:t>
            </a:r>
            <a:r>
              <a:rPr lang="ko-KR" altLang="en-US" sz="1200" dirty="0">
                <a:solidFill>
                  <a:srgbClr val="333333"/>
                </a:solidFill>
              </a:rPr>
              <a:t>램보다 </a:t>
            </a:r>
            <a:r>
              <a:rPr lang="en-US" altLang="ko-KR" sz="1200" dirty="0">
                <a:solidFill>
                  <a:srgbClr val="333333"/>
                </a:solidFill>
              </a:rPr>
              <a:t>3~5</a:t>
            </a:r>
            <a:r>
              <a:rPr lang="ko-KR" altLang="en-US" sz="1200" dirty="0">
                <a:solidFill>
                  <a:srgbClr val="333333"/>
                </a:solidFill>
              </a:rPr>
              <a:t>배 비싼 가격대를 형성함</a:t>
            </a:r>
            <a:r>
              <a:rPr lang="en-US" altLang="ko-KR" sz="1200" dirty="0">
                <a:solidFill>
                  <a:srgbClr val="333333"/>
                </a:solidFill>
              </a:rPr>
              <a:t>. </a:t>
            </a:r>
            <a:r>
              <a:rPr lang="ko-KR" altLang="en-US" sz="1200" dirty="0">
                <a:solidFill>
                  <a:srgbClr val="333333"/>
                </a:solidFill>
              </a:rPr>
              <a:t>따라서 칩 하나에 대한 가치가 상당함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이러한 배경때문에 반도체 제조 공정에서는 </a:t>
            </a:r>
            <a:r>
              <a:rPr lang="ko-KR" altLang="en-US" sz="1200" b="1" dirty="0"/>
              <a:t>수율</a:t>
            </a:r>
            <a:r>
              <a:rPr lang="en-US" altLang="ko-KR" sz="1200" b="1" dirty="0"/>
              <a:t> *</a:t>
            </a:r>
            <a:r>
              <a:rPr lang="ko-KR" altLang="en-US" sz="1200" dirty="0"/>
              <a:t> 상승이 주된 관심사이며</a:t>
            </a:r>
            <a:r>
              <a:rPr lang="en-US" altLang="ko-KR" sz="1200" dirty="0"/>
              <a:t>,</a:t>
            </a:r>
            <a:r>
              <a:rPr lang="ko-KR" altLang="en-US" sz="1200" dirty="0"/>
              <a:t> 최근엔 </a:t>
            </a:r>
            <a:r>
              <a:rPr lang="ko-KR" altLang="en-US" sz="1200" dirty="0" err="1"/>
              <a:t>수율</a:t>
            </a:r>
            <a:r>
              <a:rPr lang="ko-KR" altLang="en-US" sz="1200" dirty="0"/>
              <a:t> 기준에 미달하는 경우</a:t>
            </a:r>
            <a:r>
              <a:rPr lang="en-US" altLang="ko-KR" sz="1200" dirty="0"/>
              <a:t> </a:t>
            </a:r>
            <a:r>
              <a:rPr lang="ko-KR" altLang="en-US" sz="1200" dirty="0"/>
              <a:t>웨이퍼의 결함 패턴을 통해 불량 원인을 찾으려는 연구가 활발히 진행되고 있음</a:t>
            </a:r>
            <a:r>
              <a:rPr lang="en-US" altLang="ko-KR" sz="1200" dirty="0"/>
              <a:t>.</a:t>
            </a:r>
            <a:endParaRPr lang="en-US" altLang="ko-KR" sz="1400" dirty="0">
              <a:solidFill>
                <a:srgbClr val="333333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SzPct val="100000"/>
              <a:buNone/>
            </a:pPr>
            <a:r>
              <a:rPr lang="en-US" altLang="ko-KR" sz="1400" dirty="0">
                <a:solidFill>
                  <a:srgbClr val="333333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92947-9C87-5075-08AC-1CDF05AFA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82"/>
          <a:stretch/>
        </p:blipFill>
        <p:spPr>
          <a:xfrm>
            <a:off x="7290190" y="3721737"/>
            <a:ext cx="1543390" cy="82024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520189" y="2845642"/>
            <a:ext cx="6403813" cy="1916592"/>
            <a:chOff x="295729" y="3121920"/>
            <a:chExt cx="6228841" cy="180000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29" y="3121920"/>
              <a:ext cx="5399998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타원 13"/>
            <p:cNvSpPr/>
            <p:nvPr/>
          </p:nvSpPr>
          <p:spPr>
            <a:xfrm>
              <a:off x="3922412" y="3804832"/>
              <a:ext cx="1190692" cy="5657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5113104" y="3972582"/>
              <a:ext cx="509827" cy="2302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565349" y="3903900"/>
              <a:ext cx="959221" cy="404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>
                  <a:latin typeface="G마켓 산스 TTF Bold" pitchFamily="2" charset="-127"/>
                  <a:ea typeface="G마켓 산스 TTF Bold" pitchFamily="2" charset="-127"/>
                </a:rPr>
                <a:t>불량 판정 후 </a:t>
              </a:r>
              <a:endParaRPr lang="en-US" altLang="ko-KR" sz="1100" dirty="0">
                <a:latin typeface="G마켓 산스 TTF Bold" pitchFamily="2" charset="-127"/>
                <a:ea typeface="G마켓 산스 TTF Bold" pitchFamily="2" charset="-127"/>
              </a:endParaRPr>
            </a:p>
            <a:p>
              <a:r>
                <a:rPr lang="ko-KR" altLang="en-US" sz="1100" dirty="0">
                  <a:latin typeface="G마켓 산스 TTF Bold" pitchFamily="2" charset="-127"/>
                  <a:ea typeface="G마켓 산스 TTF Bold" pitchFamily="2" charset="-127"/>
                </a:rPr>
                <a:t>즉각 조치됨</a:t>
              </a:r>
              <a:r>
                <a:rPr lang="en-US" altLang="ko-KR" sz="1100" dirty="0">
                  <a:latin typeface="G마켓 산스 TTF Bold" pitchFamily="2" charset="-127"/>
                  <a:ea typeface="G마켓 산스 TTF Bold" pitchFamily="2" charset="-127"/>
                </a:rPr>
                <a:t>.</a:t>
              </a:r>
              <a:endParaRPr lang="ko-KR" altLang="en-US" sz="1100" dirty="0">
                <a:latin typeface="G마켓 산스 TTF Bold" pitchFamily="2" charset="-127"/>
                <a:ea typeface="G마켓 산스 TTF Bold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134804" y="3387543"/>
                <a:ext cx="1854162" cy="334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latin typeface="+mn-ea"/>
                    <a:ea typeface="+mn-ea"/>
                  </a:rPr>
                  <a:t>*</a:t>
                </a:r>
                <a:r>
                  <a:rPr lang="ko-KR" altLang="en-US" sz="800" b="1" dirty="0">
                    <a:latin typeface="+mn-ea"/>
                    <a:ea typeface="+mn-ea"/>
                  </a:rPr>
                  <a:t>수율</a:t>
                </a:r>
                <a:r>
                  <a:rPr lang="ko-KR" altLang="en-US" sz="800" dirty="0">
                    <a:latin typeface="+mn-ea"/>
                    <a:ea typeface="+mn-ea"/>
                  </a:rPr>
                  <a:t> </a:t>
                </a:r>
                <a:r>
                  <a:rPr lang="en-US" altLang="ko-KR" sz="800" dirty="0">
                    <a:latin typeface="+mn-ea"/>
                    <a:ea typeface="+mn-ea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8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ko-KR" altLang="en-US" sz="800" b="0" i="1" smtClean="0">
                            <a:latin typeface="Cambria Math"/>
                            <a:ea typeface="+mn-ea"/>
                          </a:rPr>
                          <m:t>실제</m:t>
                        </m:r>
                        <m:r>
                          <a:rPr lang="en-US" altLang="ko-KR" sz="800" b="0" i="1" smtClean="0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sz="800" b="0" i="1" smtClean="0">
                            <a:latin typeface="Cambria Math"/>
                            <a:ea typeface="+mn-ea"/>
                          </a:rPr>
                          <m:t>생상된</m:t>
                        </m:r>
                        <m:r>
                          <a:rPr lang="en-US" altLang="ko-KR" sz="800" b="0" i="1" smtClean="0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sz="800" b="0" i="1" smtClean="0">
                            <a:latin typeface="Cambria Math"/>
                            <a:ea typeface="+mn-ea"/>
                          </a:rPr>
                          <m:t>정상</m:t>
                        </m:r>
                        <m:r>
                          <a:rPr lang="en-US" altLang="ko-KR" sz="800" b="0" i="1" smtClean="0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sz="800" b="0" i="1" smtClean="0">
                            <a:latin typeface="Cambria Math"/>
                            <a:ea typeface="+mn-ea"/>
                          </a:rPr>
                          <m:t>칩</m:t>
                        </m:r>
                        <m:r>
                          <a:rPr lang="en-US" altLang="ko-KR" sz="800" b="0" i="1" smtClean="0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sz="800" b="0" i="1" smtClean="0">
                            <a:latin typeface="Cambria Math"/>
                            <a:ea typeface="+mn-ea"/>
                          </a:rPr>
                          <m:t>수</m:t>
                        </m:r>
                      </m:num>
                      <m:den>
                        <m:r>
                          <a:rPr lang="ko-KR" altLang="en-US" sz="800" b="0" i="1" smtClean="0">
                            <a:latin typeface="Cambria Math"/>
                            <a:ea typeface="+mn-ea"/>
                          </a:rPr>
                          <m:t>설계된</m:t>
                        </m:r>
                        <m:r>
                          <a:rPr lang="en-US" altLang="ko-KR" sz="800" b="0" i="1" smtClean="0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sz="800" b="0" i="1" smtClean="0">
                            <a:latin typeface="Cambria Math"/>
                            <a:ea typeface="+mn-ea"/>
                          </a:rPr>
                          <m:t>최대</m:t>
                        </m:r>
                        <m:r>
                          <a:rPr lang="en-US" altLang="ko-KR" sz="800" b="0" i="1" smtClean="0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sz="800" b="0" i="1" smtClean="0">
                            <a:latin typeface="Cambria Math"/>
                            <a:ea typeface="+mn-ea"/>
                          </a:rPr>
                          <m:t>칩</m:t>
                        </m:r>
                        <m:r>
                          <a:rPr lang="en-US" altLang="ko-KR" sz="800" b="0" i="1" smtClean="0"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sz="800" b="0" i="1" smtClean="0">
                            <a:latin typeface="Cambria Math"/>
                            <a:ea typeface="+mn-ea"/>
                          </a:rPr>
                          <m:t>수</m:t>
                        </m:r>
                      </m:den>
                    </m:f>
                    <m:r>
                      <a:rPr lang="ko-KR" altLang="en-US" sz="800" i="1">
                        <a:latin typeface="Cambria Math"/>
                      </a:rPr>
                      <m:t>×</m:t>
                    </m:r>
                    <m:r>
                      <a:rPr lang="en-US" altLang="ko-KR" sz="800" b="0" i="1" smtClean="0">
                        <a:latin typeface="Cambria Math"/>
                      </a:rPr>
                      <m:t>100</m:t>
                    </m:r>
                  </m:oMath>
                </a14:m>
                <a:endParaRPr lang="ko-KR" altLang="en-US" sz="900" dirty="0">
                  <a:latin typeface="G마켓 산스 TTF Medium" pitchFamily="2" charset="-127"/>
                  <a:ea typeface="G마켓 산스 TTF Medium" pitchFamily="2" charset="-127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804" y="3387543"/>
                <a:ext cx="1854162" cy="334194"/>
              </a:xfrm>
              <a:prstGeom prst="rect">
                <a:avLst/>
              </a:prstGeom>
              <a:blipFill rotWithShape="1">
                <a:blip r:embed="rId5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678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1.1. </a:t>
            </a:r>
            <a:r>
              <a:rPr lang="ko-KR" altLang="en-US" sz="2400" dirty="0"/>
              <a:t>문제 탐색</a:t>
            </a:r>
            <a:endParaRPr sz="24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8520600" cy="4019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0000"/>
              </a:lnSpc>
              <a:spcAft>
                <a:spcPts val="600"/>
              </a:spcAft>
              <a:buSzPct val="100000"/>
              <a:buFont typeface="+mj-lt"/>
              <a:buAutoNum type="arabicPeriod" startAt="2"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반도체 제조공정에서의 불량 문제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</a:rPr>
              <a:t>고대역폭 메모리는 </a:t>
            </a:r>
            <a:r>
              <a:rPr lang="en-US" altLang="ko-KR" sz="1200" b="1" dirty="0">
                <a:solidFill>
                  <a:srgbClr val="333333"/>
                </a:solidFill>
              </a:rPr>
              <a:t>TSV* </a:t>
            </a:r>
            <a:r>
              <a:rPr lang="ko-KR" altLang="en-US" sz="1200" dirty="0">
                <a:solidFill>
                  <a:srgbClr val="333333"/>
                </a:solidFill>
              </a:rPr>
              <a:t>공정을 통해 생산되는데</a:t>
            </a:r>
            <a:r>
              <a:rPr lang="en-US" altLang="ko-KR" sz="1200" dirty="0">
                <a:solidFill>
                  <a:srgbClr val="333333"/>
                </a:solidFill>
              </a:rPr>
              <a:t>, </a:t>
            </a:r>
            <a:r>
              <a:rPr lang="ko-KR" altLang="en-US" sz="1200" dirty="0">
                <a:solidFill>
                  <a:srgbClr val="333333"/>
                </a:solidFill>
              </a:rPr>
              <a:t> 이 공정에서 발생하는 결함의 원인을</a:t>
            </a:r>
            <a:r>
              <a:rPr lang="en-US" altLang="ko-KR" sz="1200" dirty="0">
                <a:solidFill>
                  <a:srgbClr val="333333"/>
                </a:solidFill>
              </a:rPr>
              <a:t> </a:t>
            </a:r>
            <a:r>
              <a:rPr lang="ko-KR" altLang="en-US" sz="1200" dirty="0">
                <a:solidFill>
                  <a:srgbClr val="333333"/>
                </a:solidFill>
              </a:rPr>
              <a:t>크게 두가지로 나눌 수 있음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진성불량</a:t>
            </a:r>
            <a:r>
              <a:rPr lang="en-US" altLang="ko-KR" sz="1200" b="1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**</a:t>
            </a:r>
          </a:p>
          <a:p>
            <a:pPr marL="971550" lvl="2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1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Ex) </a:t>
            </a:r>
            <a:r>
              <a:rPr lang="ko-KR" altLang="en-US" sz="1100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적층된</a:t>
            </a:r>
            <a:r>
              <a:rPr lang="ko-KR" altLang="en-US" sz="11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100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웨이퍼</a:t>
            </a:r>
            <a:r>
              <a:rPr lang="ko-KR" altLang="en-US" sz="11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간 연결고리인 </a:t>
            </a:r>
            <a:r>
              <a:rPr lang="ko-KR" altLang="en-US" sz="1100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범프</a:t>
            </a:r>
            <a:r>
              <a:rPr lang="en-US" altLang="ko-KR" sz="11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(bump)</a:t>
            </a:r>
            <a:r>
              <a:rPr lang="ko-KR" altLang="en-US" sz="11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에 이물질이 혼입될 경우 결함 발생</a:t>
            </a:r>
            <a:r>
              <a:rPr lang="en-US" altLang="ko-KR" sz="11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가성불량</a:t>
            </a:r>
            <a:r>
              <a:rPr lang="en-US" altLang="ko-KR" sz="1200" b="1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*** </a:t>
            </a:r>
          </a:p>
          <a:p>
            <a:pPr marL="971550" lvl="2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1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Ex) </a:t>
            </a:r>
            <a:r>
              <a:rPr lang="ko-KR" altLang="en-US" sz="11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측정 장비에 이물질 부착으로 인한 측정 오류</a:t>
            </a:r>
            <a:r>
              <a:rPr lang="en-US" altLang="ko-KR" sz="11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971550" lvl="2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None/>
            </a:pPr>
            <a:endParaRPr lang="en-US" altLang="ko-KR" sz="1100" dirty="0">
              <a:solidFill>
                <a:srgbClr val="333333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</a:rPr>
              <a:t>위의 불량 예시처럼 반도체는 공조 환경이 극단적으로 제어되는 </a:t>
            </a:r>
            <a:r>
              <a:rPr lang="ko-KR" altLang="en-US" sz="1200" dirty="0" err="1">
                <a:solidFill>
                  <a:srgbClr val="333333"/>
                </a:solidFill>
              </a:rPr>
              <a:t>클린룸에서</a:t>
            </a:r>
            <a:r>
              <a:rPr lang="en-US" altLang="ko-KR" sz="1200" dirty="0">
                <a:solidFill>
                  <a:srgbClr val="333333"/>
                </a:solidFill>
              </a:rPr>
              <a:t> </a:t>
            </a:r>
            <a:r>
              <a:rPr lang="ko-KR" altLang="en-US" sz="1200" dirty="0">
                <a:solidFill>
                  <a:srgbClr val="333333"/>
                </a:solidFill>
              </a:rPr>
              <a:t>생산되지만</a:t>
            </a:r>
            <a:r>
              <a:rPr lang="en-US" altLang="ko-KR" sz="1200" dirty="0">
                <a:solidFill>
                  <a:srgbClr val="333333"/>
                </a:solidFill>
              </a:rPr>
              <a:t>,</a:t>
            </a:r>
            <a:r>
              <a:rPr lang="ko-KR" altLang="en-US" sz="1200" dirty="0">
                <a:solidFill>
                  <a:srgbClr val="333333"/>
                </a:solidFill>
              </a:rPr>
              <a:t> 남아있는 먼지에 의해 </a:t>
            </a:r>
            <a:r>
              <a:rPr lang="ko-KR" altLang="en-US" sz="12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결함이 발생</a:t>
            </a:r>
            <a:r>
              <a:rPr lang="en-US" altLang="ko-KR" sz="12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200" dirty="0">
              <a:solidFill>
                <a:srgbClr val="333333"/>
              </a:solidFill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Tx/>
              <a:buChar char="-"/>
            </a:pPr>
            <a:r>
              <a:rPr lang="ko-KR" altLang="en-US" sz="1200" dirty="0" err="1">
                <a:solidFill>
                  <a:srgbClr val="333333"/>
                </a:solidFill>
              </a:rPr>
              <a:t>웨이퍼</a:t>
            </a:r>
            <a:r>
              <a:rPr lang="ko-KR" altLang="en-US" sz="1200" dirty="0">
                <a:solidFill>
                  <a:srgbClr val="333333"/>
                </a:solidFill>
              </a:rPr>
              <a:t> </a:t>
            </a:r>
            <a:r>
              <a:rPr lang="ko-KR" altLang="en-US" sz="1200" dirty="0" err="1">
                <a:solidFill>
                  <a:srgbClr val="333333"/>
                </a:solidFill>
              </a:rPr>
              <a:t>적층</a:t>
            </a:r>
            <a:r>
              <a:rPr lang="ko-KR" altLang="en-US" sz="1200" dirty="0">
                <a:solidFill>
                  <a:srgbClr val="333333"/>
                </a:solidFill>
              </a:rPr>
              <a:t> 중</a:t>
            </a:r>
            <a:r>
              <a:rPr lang="ko-KR" altLang="en-US" sz="12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혼입된 먼지는 단지 칩 하나에만 영향을 미치지만</a:t>
            </a:r>
            <a:r>
              <a:rPr lang="en-US" altLang="ko-KR" sz="12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endParaRPr lang="en-US" altLang="ko-KR" sz="1200" dirty="0">
              <a:solidFill>
                <a:srgbClr val="333333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None/>
            </a:pPr>
            <a:r>
              <a:rPr lang="en-US" altLang="ko-KR" sz="12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</a:t>
            </a:r>
            <a:r>
              <a:rPr lang="ko-KR" altLang="en-US" sz="12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측정 장비에 부착된 먼지의 경우엔 </a:t>
            </a:r>
            <a:r>
              <a:rPr lang="ko-KR" altLang="en-US" sz="1200" dirty="0">
                <a:solidFill>
                  <a:srgbClr val="333333"/>
                </a:solidFill>
              </a:rPr>
              <a:t>제거하지 않으면 지속적으로 정상 칩들을 불량으로 판정하므로 비용적인 손실이 큼</a:t>
            </a:r>
            <a:r>
              <a:rPr lang="en-US" altLang="ko-KR" sz="1200" dirty="0">
                <a:solidFill>
                  <a:srgbClr val="333333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Tx/>
              <a:buChar char="-"/>
            </a:pPr>
            <a:r>
              <a:rPr lang="ko-KR" altLang="en-US" sz="12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따라서 실시간으로 </a:t>
            </a:r>
            <a:r>
              <a:rPr lang="ko-KR" altLang="en-US" sz="1200" dirty="0" err="1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웨이퍼</a:t>
            </a:r>
            <a:r>
              <a:rPr lang="ko-KR" altLang="en-US" sz="1200" dirty="0" err="1">
                <a:solidFill>
                  <a:srgbClr val="333333"/>
                </a:solidFill>
              </a:rPr>
              <a:t>의</a:t>
            </a:r>
            <a:r>
              <a:rPr lang="ko-KR" altLang="en-US" sz="1200" dirty="0">
                <a:solidFill>
                  <a:srgbClr val="333333"/>
                </a:solidFill>
              </a:rPr>
              <a:t> 결함을 </a:t>
            </a:r>
            <a:r>
              <a:rPr lang="ko-KR" altLang="en-US" sz="12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탐지하여 원인을 제거할 필요가 있음</a:t>
            </a:r>
            <a:r>
              <a:rPr lang="en-US" altLang="ko-KR" sz="1200" dirty="0">
                <a:solidFill>
                  <a:srgbClr val="33333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400" dirty="0">
              <a:solidFill>
                <a:srgbClr val="333333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97658" y="716766"/>
            <a:ext cx="3690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G마켓 산스 TTF Light" pitchFamily="2" charset="-127"/>
                <a:ea typeface="G마켓 산스 TTF Light" pitchFamily="2" charset="-127"/>
              </a:rPr>
              <a:t>*TSV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 (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실리콘 관통 전극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)</a:t>
            </a:r>
          </a:p>
          <a:p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: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 칩을 </a:t>
            </a:r>
            <a:r>
              <a:rPr lang="ko-KR" altLang="en-US" sz="900" dirty="0" err="1">
                <a:latin typeface="G마켓 산스 TTF Light" pitchFamily="2" charset="-127"/>
                <a:ea typeface="G마켓 산스 TTF Light" pitchFamily="2" charset="-127"/>
              </a:rPr>
              <a:t>적층하기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 위한 기술로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실리콘을 뚫어서 </a:t>
            </a:r>
            <a:r>
              <a:rPr lang="ko-KR" altLang="en-US" sz="900" dirty="0" err="1">
                <a:latin typeface="G마켓 산스 TTF Light" pitchFamily="2" charset="-127"/>
                <a:ea typeface="G마켓 산스 TTF Light" pitchFamily="2" charset="-127"/>
              </a:rPr>
              <a:t>전도성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 재료로 채운 전극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ko-KR" altLang="en-US" sz="900" dirty="0"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78666" y="4805714"/>
            <a:ext cx="32774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G마켓 산스 TTF Light" pitchFamily="2" charset="-127"/>
                <a:ea typeface="G마켓 산스 TTF Light" pitchFamily="2" charset="-127"/>
              </a:rPr>
              <a:t>*** </a:t>
            </a:r>
            <a:r>
              <a:rPr lang="ko-KR" altLang="en-US" sz="900" b="1" dirty="0">
                <a:latin typeface="G마켓 산스 TTF Light" pitchFamily="2" charset="-127"/>
                <a:ea typeface="G마켓 산스 TTF Light" pitchFamily="2" charset="-127"/>
              </a:rPr>
              <a:t>가성불량</a:t>
            </a:r>
            <a:r>
              <a:rPr lang="en-US" altLang="ko-KR" sz="900" b="1" dirty="0"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: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 실제론 불량이 아니지만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불량으로 판정된 불량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21E01A-A57B-097E-0BD3-A8E0DA2AC729}"/>
              </a:ext>
            </a:extLst>
          </p:cNvPr>
          <p:cNvSpPr/>
          <p:nvPr/>
        </p:nvSpPr>
        <p:spPr>
          <a:xfrm>
            <a:off x="311700" y="4805714"/>
            <a:ext cx="32104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G마켓 산스 TTF Light" pitchFamily="2" charset="-127"/>
                <a:ea typeface="G마켓 산스 TTF Light" pitchFamily="2" charset="-127"/>
              </a:rPr>
              <a:t>**  </a:t>
            </a:r>
            <a:r>
              <a:rPr lang="ko-KR" altLang="en-US" sz="900" b="1" dirty="0">
                <a:latin typeface="G마켓 산스 TTF Light" pitchFamily="2" charset="-127"/>
                <a:ea typeface="G마켓 산스 TTF Light" pitchFamily="2" charset="-127"/>
              </a:rPr>
              <a:t>진성불량</a:t>
            </a:r>
            <a:r>
              <a:rPr lang="en-US" altLang="ko-KR" sz="900" b="1" dirty="0"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: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 불량 판정을 받았고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900" dirty="0">
                <a:latin typeface="G마켓 산스 TTF Light" pitchFamily="2" charset="-127"/>
                <a:ea typeface="G마켓 산스 TTF Light" pitchFamily="2" charset="-127"/>
              </a:rPr>
              <a:t>실제로도 불량</a:t>
            </a:r>
            <a:r>
              <a:rPr lang="en-US" altLang="ko-KR" sz="900" dirty="0"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335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1.2. </a:t>
            </a:r>
            <a:r>
              <a:rPr lang="ko-KR" altLang="en-US" sz="2400" dirty="0"/>
              <a:t>문제 정의</a:t>
            </a:r>
            <a:endParaRPr sz="24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8520600" cy="4348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SzPct val="100000"/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프로젝트 목표 정의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고대역폭 메모리의 경우</a:t>
            </a:r>
            <a:r>
              <a:rPr lang="en-US" altLang="ko-KR" sz="1200" dirty="0"/>
              <a:t>,</a:t>
            </a:r>
            <a:r>
              <a:rPr lang="ko-KR" altLang="en-US" sz="1200" dirty="0"/>
              <a:t> 칩 하나에도 매우 높은 가치가 있으므로</a:t>
            </a:r>
            <a:r>
              <a:rPr lang="en-US" altLang="ko-KR" sz="1200" dirty="0"/>
              <a:t>, </a:t>
            </a:r>
            <a:r>
              <a:rPr lang="ko-KR" altLang="en-US" sz="1200" dirty="0"/>
              <a:t>수율 조건을 만족하더라도 최대한 결함을 줄일 필요가 있음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만약 결함이</a:t>
            </a:r>
            <a:r>
              <a:rPr lang="en-US" altLang="ko-KR" sz="1200" dirty="0"/>
              <a:t> </a:t>
            </a:r>
            <a:r>
              <a:rPr lang="ko-KR" altLang="en-US" sz="1200" dirty="0"/>
              <a:t>동일한 위치에서 발생할 경우</a:t>
            </a:r>
            <a:r>
              <a:rPr lang="en-US" altLang="ko-KR" sz="1200" dirty="0"/>
              <a:t>, </a:t>
            </a:r>
            <a:r>
              <a:rPr lang="ko-KR" altLang="en-US" sz="1200" dirty="0"/>
              <a:t>검사장비에 이물질이 부착되는 등의 문제가 생겼음을 유추가능</a:t>
            </a:r>
            <a:r>
              <a:rPr lang="en-US" altLang="ko-KR" sz="1200" dirty="0"/>
              <a:t>.</a:t>
            </a:r>
          </a:p>
          <a:p>
            <a:pPr marL="285750">
              <a:lnSpc>
                <a:spcPct val="150000"/>
              </a:lnSpc>
              <a:spcAft>
                <a:spcPts val="600"/>
              </a:spcAft>
              <a:buSzPct val="100000"/>
              <a:buFontTx/>
              <a:buChar char="-"/>
            </a:pPr>
            <a:r>
              <a:rPr lang="ko-KR" altLang="en-US" sz="1200" dirty="0"/>
              <a:t>수율 조건을 만족하는 부분에서 발생한 문제에 대해</a:t>
            </a:r>
            <a:r>
              <a:rPr lang="en-US" altLang="ko-KR" sz="1200" dirty="0"/>
              <a:t>,</a:t>
            </a:r>
            <a:r>
              <a:rPr lang="ko-KR" altLang="en-US" sz="1200" dirty="0"/>
              <a:t> 엔지니어의 도움 없이 원인을 파악하고자 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285750" lvl="0">
              <a:spcAft>
                <a:spcPts val="600"/>
              </a:spcAft>
              <a:buFontTx/>
              <a:buChar char="-"/>
            </a:pPr>
            <a:endParaRPr lang="en-US" altLang="ko-KR" sz="1400" dirty="0"/>
          </a:p>
          <a:p>
            <a:pPr marL="285750" lvl="0">
              <a:spcAft>
                <a:spcPts val="600"/>
              </a:spcAft>
              <a:buFontTx/>
              <a:buChar char="-"/>
            </a:pPr>
            <a:endParaRPr lang="en-US" altLang="ko-KR" sz="1400" dirty="0"/>
          </a:p>
          <a:p>
            <a:pPr marL="285750" lvl="0">
              <a:spcAft>
                <a:spcPts val="600"/>
              </a:spcAft>
              <a:buFontTx/>
              <a:buChar char="-"/>
            </a:pPr>
            <a:endParaRPr lang="en-US" altLang="ko-KR" sz="1400" dirty="0"/>
          </a:p>
          <a:p>
            <a:pPr marL="285750" lvl="0">
              <a:spcAft>
                <a:spcPts val="600"/>
              </a:spcAft>
              <a:buFontTx/>
              <a:buChar char="-"/>
            </a:pPr>
            <a:endParaRPr lang="en-US" altLang="ko-KR" sz="1400" dirty="0"/>
          </a:p>
          <a:p>
            <a:pPr marL="0" lvl="0" indent="0">
              <a:spcAft>
                <a:spcPts val="600"/>
              </a:spcAft>
              <a:buNone/>
            </a:pPr>
            <a:endParaRPr lang="en-US" altLang="ko-KR" sz="1400" dirty="0"/>
          </a:p>
          <a:p>
            <a:pPr marL="0" lvl="0" indent="0">
              <a:spcAft>
                <a:spcPts val="600"/>
              </a:spcAft>
              <a:buNone/>
            </a:pPr>
            <a:endParaRPr lang="en-US" altLang="ko-KR" sz="1400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altLang="ko-KR" sz="1400" dirty="0"/>
              <a:t>		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2627" y="2279470"/>
            <a:ext cx="5399998" cy="1800000"/>
            <a:chOff x="295729" y="2115422"/>
            <a:chExt cx="5399998" cy="180000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29" y="2115422"/>
              <a:ext cx="5399998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029656" y="2377440"/>
              <a:ext cx="3134482" cy="378459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오른쪽 화살표 7"/>
          <p:cNvSpPr/>
          <p:nvPr/>
        </p:nvSpPr>
        <p:spPr>
          <a:xfrm>
            <a:off x="3596640" y="2608137"/>
            <a:ext cx="1606507" cy="2451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34640" y="2541488"/>
            <a:ext cx="762000" cy="1458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98511" y="3250748"/>
            <a:ext cx="486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G마켓 산스 TTF Medium" pitchFamily="2" charset="-127"/>
                <a:ea typeface="G마켓 산스 TTF Medium" pitchFamily="2" charset="-127"/>
              </a:rPr>
              <a:t>No.10</a:t>
            </a:r>
            <a:endParaRPr lang="ko-KR" altLang="en-US" sz="8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45939" y="3250748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G마켓 산스 TTF Medium" pitchFamily="2" charset="-127"/>
                <a:ea typeface="G마켓 산스 TTF Medium" pitchFamily="2" charset="-127"/>
              </a:rPr>
              <a:t>No.11</a:t>
            </a:r>
            <a:endParaRPr lang="ko-KR" altLang="en-US" sz="8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3750" y="3250748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G마켓 산스 TTF Medium" pitchFamily="2" charset="-127"/>
                <a:ea typeface="G마켓 산스 TTF Medium" pitchFamily="2" charset="-127"/>
              </a:rPr>
              <a:t>No.12</a:t>
            </a:r>
            <a:endParaRPr lang="ko-KR" altLang="en-US" sz="8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263901" y="2472389"/>
            <a:ext cx="3645731" cy="993803"/>
            <a:chOff x="5263901" y="1814072"/>
            <a:chExt cx="3645731" cy="993803"/>
          </a:xfrm>
        </p:grpSpPr>
        <p:sp>
          <p:nvSpPr>
            <p:cNvPr id="5" name="곱셈 기호 4"/>
            <p:cNvSpPr/>
            <p:nvPr/>
          </p:nvSpPr>
          <p:spPr>
            <a:xfrm>
              <a:off x="5935506" y="2125250"/>
              <a:ext cx="121920" cy="121920"/>
            </a:xfrm>
            <a:prstGeom prst="mathMultiply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현 5"/>
            <p:cNvSpPr/>
            <p:nvPr/>
          </p:nvSpPr>
          <p:spPr>
            <a:xfrm>
              <a:off x="5462460" y="1959830"/>
              <a:ext cx="719328" cy="719328"/>
            </a:xfrm>
            <a:prstGeom prst="chord">
              <a:avLst>
                <a:gd name="adj1" fmla="val 7437611"/>
                <a:gd name="adj2" fmla="val 3425385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곱셈 기호 14"/>
            <p:cNvSpPr/>
            <p:nvPr/>
          </p:nvSpPr>
          <p:spPr>
            <a:xfrm>
              <a:off x="6783736" y="2124803"/>
              <a:ext cx="121920" cy="121920"/>
            </a:xfrm>
            <a:prstGeom prst="mathMultiply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현 15"/>
            <p:cNvSpPr/>
            <p:nvPr/>
          </p:nvSpPr>
          <p:spPr>
            <a:xfrm>
              <a:off x="6310690" y="1959383"/>
              <a:ext cx="719328" cy="719328"/>
            </a:xfrm>
            <a:prstGeom prst="chord">
              <a:avLst>
                <a:gd name="adj1" fmla="val 7437611"/>
                <a:gd name="adj2" fmla="val 3425385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현 19"/>
            <p:cNvSpPr/>
            <p:nvPr/>
          </p:nvSpPr>
          <p:spPr>
            <a:xfrm>
              <a:off x="7158920" y="1959830"/>
              <a:ext cx="719328" cy="719328"/>
            </a:xfrm>
            <a:prstGeom prst="chord">
              <a:avLst>
                <a:gd name="adj1" fmla="val 7437611"/>
                <a:gd name="adj2" fmla="val 3425385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263901" y="1814072"/>
              <a:ext cx="3645731" cy="993803"/>
            </a:xfrm>
            <a:prstGeom prst="rect">
              <a:avLst/>
            </a:prstGeom>
            <a:noFill/>
            <a:ln w="9525">
              <a:solidFill>
                <a:schemeClr val="accent6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곱셈 기호 23"/>
            <p:cNvSpPr/>
            <p:nvPr/>
          </p:nvSpPr>
          <p:spPr>
            <a:xfrm>
              <a:off x="8480197" y="2116729"/>
              <a:ext cx="121920" cy="121920"/>
            </a:xfrm>
            <a:prstGeom prst="mathMultiply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현 24"/>
            <p:cNvSpPr/>
            <p:nvPr/>
          </p:nvSpPr>
          <p:spPr>
            <a:xfrm>
              <a:off x="8007151" y="1951309"/>
              <a:ext cx="719328" cy="719328"/>
            </a:xfrm>
            <a:prstGeom prst="chord">
              <a:avLst>
                <a:gd name="adj1" fmla="val 7437611"/>
                <a:gd name="adj2" fmla="val 3425385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130378" y="3250748"/>
            <a:ext cx="486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G마켓 산스 TTF Medium" pitchFamily="2" charset="-127"/>
                <a:ea typeface="G마켓 산스 TTF Medium" pitchFamily="2" charset="-127"/>
              </a:rPr>
              <a:t>No.13</a:t>
            </a:r>
            <a:endParaRPr lang="ko-KR" altLang="en-US" sz="8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46619" y="3498195"/>
            <a:ext cx="3661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G마켓 산스 TTF Light" pitchFamily="2" charset="-127"/>
                <a:ea typeface="G마켓 산스 TTF Light" pitchFamily="2" charset="-127"/>
              </a:rPr>
              <a:t>위 그림처럼 연속성이 확인되면</a:t>
            </a:r>
            <a:r>
              <a:rPr lang="en-US" altLang="ko-KR" sz="1200" dirty="0">
                <a:latin typeface="G마켓 산스 TTF Light" pitchFamily="2" charset="-127"/>
                <a:ea typeface="G마켓 산스 TTF Light" pitchFamily="2" charset="-127"/>
              </a:rPr>
              <a:t>,</a:t>
            </a:r>
          </a:p>
          <a:p>
            <a:r>
              <a:rPr lang="ko-KR" altLang="en-US" sz="1200" dirty="0">
                <a:latin typeface="G마켓 산스 TTF Light" pitchFamily="2" charset="-127"/>
                <a:ea typeface="G마켓 산스 TTF Light" pitchFamily="2" charset="-127"/>
              </a:rPr>
              <a:t>해당 검사장비</a:t>
            </a:r>
            <a:r>
              <a:rPr lang="en-US" altLang="ko-KR" sz="1200" dirty="0"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>
                <a:latin typeface="G마켓 산스 TTF Light" pitchFamily="2" charset="-127"/>
                <a:ea typeface="G마켓 산스 TTF Light" pitchFamily="2" charset="-127"/>
              </a:rPr>
              <a:t>혹은 공정에 대해</a:t>
            </a:r>
            <a:r>
              <a:rPr lang="en-US" altLang="ko-KR" sz="1200" dirty="0"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>
                <a:latin typeface="G마켓 산스 TTF Light" pitchFamily="2" charset="-127"/>
                <a:ea typeface="G마켓 산스 TTF Light" pitchFamily="2" charset="-127"/>
              </a:rPr>
              <a:t>이상 유무 확인 필요</a:t>
            </a:r>
            <a:r>
              <a:rPr lang="en-US" altLang="ko-KR" sz="1200" dirty="0"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013622" y="4273955"/>
            <a:ext cx="7116756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spcAft>
                <a:spcPts val="600"/>
              </a:spcAft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수율 조건을 만족하면서 연속적으로 결함이 발생할 때</a:t>
            </a: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,</a:t>
            </a:r>
          </a:p>
          <a:p>
            <a:pPr marL="0" lvl="0" indent="0" algn="ctr">
              <a:spcAft>
                <a:spcPts val="600"/>
              </a:spcAft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자동으로 문제 원인을 분석하는 모델 개발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95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Tx/>
              <a:buSzPct val="100000"/>
            </a:pPr>
            <a:r>
              <a:rPr lang="en-US" altLang="ko-KR" sz="2400" dirty="0"/>
              <a:t>1.3. </a:t>
            </a:r>
            <a:r>
              <a:rPr lang="ko-KR" altLang="en-US" sz="2400" dirty="0"/>
              <a:t>해결방안 탐색</a:t>
            </a:r>
            <a:endParaRPr sz="24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716766"/>
            <a:ext cx="4260300" cy="435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0000"/>
              </a:lnSpc>
              <a:spcAft>
                <a:spcPts val="600"/>
              </a:spcAft>
              <a:buSzPct val="100000"/>
              <a:buAutoNum type="arabicPeriod"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규칙 기반 알고리즘</a:t>
            </a:r>
            <a:endParaRPr lang="en-US" altLang="ko-KR" sz="1200" dirty="0"/>
          </a:p>
          <a:p>
            <a:pPr marL="360000" lvl="1" indent="-171450">
              <a:lnSpc>
                <a:spcPct val="100000"/>
              </a:lnSpc>
              <a:spcAft>
                <a:spcPts val="600"/>
              </a:spcAft>
              <a:buClrTx/>
              <a:buSzPct val="100000"/>
              <a:buFontTx/>
              <a:buChar char="-"/>
            </a:pP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각각의 검사 장비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공정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제품 등에 대해 우선순위를 </a:t>
            </a:r>
            <a:r>
              <a:rPr lang="ko-KR" altLang="en-US" sz="1200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정한뒤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우선순위대로 처리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pPr marL="360000" lvl="1" indent="-171450">
              <a:lnSpc>
                <a:spcPct val="100000"/>
              </a:lnSpc>
              <a:spcAft>
                <a:spcPts val="1200"/>
              </a:spcAft>
              <a:buClrTx/>
              <a:buSzPct val="100000"/>
              <a:buFontTx/>
              <a:buChar char="-"/>
            </a:pP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결함이 동일한 위치에서 나타나는지에 대한 판정 규칙 정의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pPr marL="36000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Char char="-"/>
            </a:pPr>
            <a:endParaRPr lang="en-US" altLang="ko-KR" sz="1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342900" lvl="0" indent="-342900">
              <a:lnSpc>
                <a:spcPct val="100000"/>
              </a:lnSpc>
              <a:spcAft>
                <a:spcPts val="1200"/>
              </a:spcAft>
              <a:buSzPct val="100000"/>
              <a:buFont typeface="+mj-lt"/>
              <a:buAutoNum type="arabicPeriod" startAt="2"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연속성 판정 규칙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18855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None/>
            </a:pPr>
            <a:r>
              <a:rPr lang="ko-KR" altLang="en-US" sz="12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방법 </a:t>
            </a:r>
            <a:r>
              <a:rPr lang="en-US" altLang="ko-KR" sz="12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1 </a:t>
            </a:r>
          </a:p>
          <a:p>
            <a:pPr marL="36000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Char char="-"/>
            </a:pP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다수의 </a:t>
            </a:r>
            <a:r>
              <a:rPr lang="ko-KR" altLang="en-US" sz="1200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웨이퍼를</a:t>
            </a: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중첩했을 때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결점들의 군집이 확인되면 연속적인 결함으로 판정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pPr marL="18855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None/>
            </a:pPr>
            <a:r>
              <a:rPr lang="ko-KR" altLang="en-US" sz="12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방법</a:t>
            </a:r>
            <a:r>
              <a:rPr lang="en-US" altLang="ko-KR" sz="12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2</a:t>
            </a:r>
            <a:endParaRPr lang="en-US" altLang="ko-KR" sz="1200" b="1" dirty="0">
              <a:solidFill>
                <a:srgbClr val="333333"/>
              </a:solidFill>
              <a:ea typeface="G마켓 산스 TTF Light" pitchFamily="2" charset="-127"/>
            </a:endParaRPr>
          </a:p>
          <a:p>
            <a:pPr marL="36000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Char char="-"/>
            </a:pPr>
            <a:r>
              <a:rPr lang="ko-KR" altLang="en-US" sz="1200" dirty="0" err="1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웨이퍼를</a:t>
            </a:r>
            <a:r>
              <a:rPr lang="ko-KR" altLang="en-US" sz="1200" dirty="0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err="1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시간순으로</a:t>
            </a:r>
            <a:r>
              <a:rPr lang="ko-KR" altLang="en-US" sz="1200" dirty="0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 나열하고</a:t>
            </a:r>
            <a:r>
              <a:rPr lang="en-US" altLang="ko-KR" sz="1200" dirty="0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각 결점들을 거리와 각도 좌표로 변환</a:t>
            </a:r>
            <a:r>
              <a:rPr lang="en-US" altLang="ko-KR" sz="1200" dirty="0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. </a:t>
            </a:r>
            <a:r>
              <a:rPr lang="ko-KR" altLang="en-US" sz="1200" dirty="0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그 </a:t>
            </a:r>
            <a:r>
              <a:rPr lang="ko-KR" altLang="en-US" sz="1200" dirty="0" err="1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좌표계를</a:t>
            </a:r>
            <a:r>
              <a:rPr lang="ko-KR" altLang="en-US" sz="1200" dirty="0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err="1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푸리에</a:t>
            </a:r>
            <a:r>
              <a:rPr lang="ko-KR" altLang="en-US" sz="1200" dirty="0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 변환 했을 때 주기가 검출되면</a:t>
            </a:r>
            <a:r>
              <a:rPr lang="en-US" altLang="ko-KR" sz="1200" dirty="0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연속적인 결함으로 판정</a:t>
            </a:r>
            <a:r>
              <a:rPr lang="en-US" altLang="ko-KR" sz="1200" dirty="0">
                <a:solidFill>
                  <a:srgbClr val="333333"/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  <a:endParaRPr lang="en-US" altLang="ko-KR" sz="12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18855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None/>
            </a:pPr>
            <a:r>
              <a:rPr lang="ko-KR" altLang="en-US" sz="12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방법</a:t>
            </a:r>
            <a:r>
              <a:rPr lang="en-US" altLang="ko-KR" sz="12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3</a:t>
            </a:r>
            <a:endParaRPr lang="en-US" altLang="ko-KR" sz="1200" b="1" dirty="0">
              <a:solidFill>
                <a:srgbClr val="333333"/>
              </a:solidFill>
              <a:ea typeface="G마켓 산스 TTF Light" pitchFamily="2" charset="-127"/>
            </a:endParaRPr>
          </a:p>
          <a:p>
            <a:pPr marL="360000" lvl="1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Char char="-"/>
            </a:pPr>
            <a:r>
              <a:rPr lang="ko-KR" altLang="en-US" sz="1200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웨이퍼를</a:t>
            </a: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200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시간순으로</a:t>
            </a: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나열하여 한 이미지로 표현한 뒤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해당 이미지 학습모델 개발하여 연속적인 결함을 판정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</p:txBody>
      </p:sp>
      <p:grpSp>
        <p:nvGrpSpPr>
          <p:cNvPr id="1037" name="그룹 1036"/>
          <p:cNvGrpSpPr/>
          <p:nvPr/>
        </p:nvGrpSpPr>
        <p:grpSpPr>
          <a:xfrm>
            <a:off x="5927620" y="1144468"/>
            <a:ext cx="2223038" cy="3746374"/>
            <a:chOff x="6363947" y="981589"/>
            <a:chExt cx="2223038" cy="3746374"/>
          </a:xfrm>
        </p:grpSpPr>
        <p:sp>
          <p:nvSpPr>
            <p:cNvPr id="94" name="원통 93"/>
            <p:cNvSpPr/>
            <p:nvPr/>
          </p:nvSpPr>
          <p:spPr>
            <a:xfrm>
              <a:off x="7623456" y="1432262"/>
              <a:ext cx="963529" cy="473737"/>
            </a:xfrm>
            <a:prstGeom prst="ca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latin typeface="G마켓 산스 TTF Medium" pitchFamily="2" charset="-127"/>
                  <a:ea typeface="G마켓 산스 TTF Medium" pitchFamily="2" charset="-127"/>
                </a:rPr>
                <a:t>데이터베이스</a:t>
              </a:r>
              <a:endParaRPr lang="ko-KR" altLang="en-US" sz="1000" dirty="0">
                <a:latin typeface="G마켓 산스 TTF Medium" pitchFamily="2" charset="-127"/>
                <a:ea typeface="G마켓 산스 TTF Medium" pitchFamily="2" charset="-127"/>
              </a:endParaRPr>
            </a:p>
          </p:txBody>
        </p:sp>
        <p:sp>
          <p:nvSpPr>
            <p:cNvPr id="95" name="순서도: 데이터 94"/>
            <p:cNvSpPr/>
            <p:nvPr/>
          </p:nvSpPr>
          <p:spPr>
            <a:xfrm>
              <a:off x="6395176" y="1478460"/>
              <a:ext cx="996632" cy="381342"/>
            </a:xfrm>
            <a:prstGeom prst="flowChartInputOutpu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G마켓 산스 TTF Medium" pitchFamily="2" charset="-127"/>
                  <a:ea typeface="G마켓 산스 TTF Medium" pitchFamily="2" charset="-127"/>
                </a:rPr>
                <a:t>데이터</a:t>
              </a:r>
            </a:p>
          </p:txBody>
        </p:sp>
        <p:sp>
          <p:nvSpPr>
            <p:cNvPr id="96" name="순서도: 판단 95"/>
            <p:cNvSpPr/>
            <p:nvPr/>
          </p:nvSpPr>
          <p:spPr>
            <a:xfrm>
              <a:off x="6406141" y="3126182"/>
              <a:ext cx="974702" cy="450516"/>
            </a:xfrm>
            <a:prstGeom prst="flowChartDecisi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G마켓 산스 TTF Medium" pitchFamily="2" charset="-127"/>
                  <a:ea typeface="G마켓 산스 TTF Medium" pitchFamily="2" charset="-127"/>
                </a:rPr>
                <a:t>조건 충족</a:t>
              </a:r>
              <a:r>
                <a:rPr lang="en-US" altLang="ko-KR" sz="1000" dirty="0">
                  <a:latin typeface="G마켓 산스 TTF Medium" pitchFamily="2" charset="-127"/>
                  <a:ea typeface="G마켓 산스 TTF Medium" pitchFamily="2" charset="-127"/>
                </a:rPr>
                <a:t>?</a:t>
              </a:r>
              <a:endParaRPr lang="ko-KR" altLang="en-US" sz="1000" dirty="0">
                <a:latin typeface="G마켓 산스 TTF Medium" pitchFamily="2" charset="-127"/>
                <a:ea typeface="G마켓 산스 TTF Medium" pitchFamily="2" charset="-127"/>
              </a:endParaRPr>
            </a:p>
          </p:txBody>
        </p:sp>
        <p:cxnSp>
          <p:nvCxnSpPr>
            <p:cNvPr id="102" name="직선 화살표 연결선 101"/>
            <p:cNvCxnSpPr>
              <a:stCxn id="94" idx="2"/>
              <a:endCxn id="95" idx="5"/>
            </p:cNvCxnSpPr>
            <p:nvPr/>
          </p:nvCxnSpPr>
          <p:spPr>
            <a:xfrm flipH="1">
              <a:off x="7292145" y="1669131"/>
              <a:ext cx="331311" cy="0"/>
            </a:xfrm>
            <a:prstGeom prst="straightConnector1">
              <a:avLst/>
            </a:prstGeom>
            <a:ln w="19050">
              <a:solidFill>
                <a:schemeClr val="accent6">
                  <a:lumMod val="10000"/>
                </a:schemeClr>
              </a:solidFill>
              <a:tailEnd type="arrow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6661400" y="3554545"/>
              <a:ext cx="215700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latin typeface="G마켓 산스 TTF Medium" pitchFamily="2" charset="-127"/>
                  <a:ea typeface="G마켓 산스 TTF Medium" pitchFamily="2" charset="-127"/>
                </a:rPr>
                <a:t>Y</a:t>
              </a:r>
              <a:endParaRPr lang="ko-KR" altLang="en-US" sz="800" b="1" dirty="0">
                <a:latin typeface="G마켓 산스 TTF Medium" pitchFamily="2" charset="-127"/>
                <a:ea typeface="G마켓 산스 TTF Medium" pitchFamily="2" charset="-127"/>
              </a:endParaRPr>
            </a:p>
          </p:txBody>
        </p:sp>
        <p:cxnSp>
          <p:nvCxnSpPr>
            <p:cNvPr id="104" name="직선 화살표 연결선 103"/>
            <p:cNvCxnSpPr>
              <a:stCxn id="96" idx="2"/>
              <a:endCxn id="105" idx="0"/>
            </p:cNvCxnSpPr>
            <p:nvPr/>
          </p:nvCxnSpPr>
          <p:spPr>
            <a:xfrm>
              <a:off x="6893492" y="3576698"/>
              <a:ext cx="0" cy="211449"/>
            </a:xfrm>
            <a:prstGeom prst="straightConnector1">
              <a:avLst/>
            </a:prstGeom>
            <a:ln w="19050">
              <a:solidFill>
                <a:schemeClr val="accent6">
                  <a:lumMod val="10000"/>
                </a:schemeClr>
              </a:solidFill>
              <a:tailEnd type="arrow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  <p:sp>
          <p:nvSpPr>
            <p:cNvPr id="105" name="순서도: 문서 104"/>
            <p:cNvSpPr/>
            <p:nvPr/>
          </p:nvSpPr>
          <p:spPr>
            <a:xfrm>
              <a:off x="6443281" y="3788147"/>
              <a:ext cx="900422" cy="466834"/>
            </a:xfrm>
            <a:prstGeom prst="flowChartDocumen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G마켓 산스 TTF Medium" pitchFamily="2" charset="-127"/>
                  <a:ea typeface="G마켓 산스 TTF Medium" pitchFamily="2" charset="-127"/>
                </a:rPr>
                <a:t>결과출력</a:t>
              </a:r>
            </a:p>
          </p:txBody>
        </p:sp>
        <p:sp>
          <p:nvSpPr>
            <p:cNvPr id="126" name="순서도: 수행의 시작/종료 125"/>
            <p:cNvSpPr/>
            <p:nvPr/>
          </p:nvSpPr>
          <p:spPr>
            <a:xfrm>
              <a:off x="6363947" y="4418777"/>
              <a:ext cx="1059090" cy="309186"/>
            </a:xfrm>
            <a:prstGeom prst="flowChartTerminator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G마켓 산스 TTF Medium" pitchFamily="2" charset="-127"/>
                  <a:ea typeface="G마켓 산스 TTF Medium" pitchFamily="2" charset="-127"/>
                </a:rPr>
                <a:t>분석종료</a:t>
              </a:r>
            </a:p>
          </p:txBody>
        </p:sp>
        <p:cxnSp>
          <p:nvCxnSpPr>
            <p:cNvPr id="127" name="직선 화살표 연결선 126"/>
            <p:cNvCxnSpPr>
              <a:stCxn id="105" idx="2"/>
              <a:endCxn id="126" idx="0"/>
            </p:cNvCxnSpPr>
            <p:nvPr/>
          </p:nvCxnSpPr>
          <p:spPr>
            <a:xfrm>
              <a:off x="6893492" y="4224118"/>
              <a:ext cx="0" cy="194659"/>
            </a:xfrm>
            <a:prstGeom prst="straightConnector1">
              <a:avLst/>
            </a:prstGeom>
            <a:ln w="19050">
              <a:solidFill>
                <a:schemeClr val="accent6">
                  <a:lumMod val="10000"/>
                </a:schemeClr>
              </a:solidFill>
              <a:tailEnd type="arrow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  <p:sp>
          <p:nvSpPr>
            <p:cNvPr id="128" name="순서도: 수행의 시작/종료 127"/>
            <p:cNvSpPr/>
            <p:nvPr/>
          </p:nvSpPr>
          <p:spPr>
            <a:xfrm>
              <a:off x="6363947" y="981589"/>
              <a:ext cx="1059090" cy="309186"/>
            </a:xfrm>
            <a:prstGeom prst="flowChartTerminator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G마켓 산스 TTF Medium" pitchFamily="2" charset="-127"/>
                  <a:ea typeface="G마켓 산스 TTF Medium" pitchFamily="2" charset="-127"/>
                </a:rPr>
                <a:t>분석 시작</a:t>
              </a:r>
            </a:p>
          </p:txBody>
        </p:sp>
        <p:cxnSp>
          <p:nvCxnSpPr>
            <p:cNvPr id="129" name="직선 화살표 연결선 128"/>
            <p:cNvCxnSpPr>
              <a:stCxn id="128" idx="2"/>
              <a:endCxn id="95" idx="1"/>
            </p:cNvCxnSpPr>
            <p:nvPr/>
          </p:nvCxnSpPr>
          <p:spPr>
            <a:xfrm>
              <a:off x="6893492" y="1290775"/>
              <a:ext cx="0" cy="187685"/>
            </a:xfrm>
            <a:prstGeom prst="straightConnector1">
              <a:avLst/>
            </a:prstGeom>
            <a:ln w="19050">
              <a:solidFill>
                <a:schemeClr val="accent6">
                  <a:lumMod val="10000"/>
                </a:schemeClr>
              </a:solidFill>
              <a:tailEnd type="arrow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  <p:sp>
          <p:nvSpPr>
            <p:cNvPr id="1027" name="순서도: 처리 1026"/>
            <p:cNvSpPr/>
            <p:nvPr/>
          </p:nvSpPr>
          <p:spPr>
            <a:xfrm>
              <a:off x="6405614" y="2593524"/>
              <a:ext cx="975230" cy="359970"/>
            </a:xfrm>
            <a:prstGeom prst="flowChartProcess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G마켓 산스 TTF Medium" pitchFamily="2" charset="-127"/>
                  <a:ea typeface="G마켓 산스 TTF Medium" pitchFamily="2" charset="-127"/>
                </a:rPr>
                <a:t>연속성 판정</a:t>
              </a:r>
            </a:p>
          </p:txBody>
        </p:sp>
        <p:cxnSp>
          <p:nvCxnSpPr>
            <p:cNvPr id="140" name="직선 화살표 연결선 139"/>
            <p:cNvCxnSpPr>
              <a:stCxn id="163" idx="2"/>
              <a:endCxn id="1027" idx="0"/>
            </p:cNvCxnSpPr>
            <p:nvPr/>
          </p:nvCxnSpPr>
          <p:spPr>
            <a:xfrm flipH="1">
              <a:off x="6893229" y="2397529"/>
              <a:ext cx="527" cy="195995"/>
            </a:xfrm>
            <a:prstGeom prst="straightConnector1">
              <a:avLst/>
            </a:prstGeom>
            <a:ln w="19050">
              <a:solidFill>
                <a:schemeClr val="accent6">
                  <a:lumMod val="10000"/>
                </a:schemeClr>
              </a:solidFill>
              <a:tailEnd type="arrow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/>
            <p:cNvCxnSpPr>
              <a:stCxn id="1027" idx="2"/>
              <a:endCxn id="96" idx="0"/>
            </p:cNvCxnSpPr>
            <p:nvPr/>
          </p:nvCxnSpPr>
          <p:spPr>
            <a:xfrm>
              <a:off x="6893229" y="2953494"/>
              <a:ext cx="263" cy="172688"/>
            </a:xfrm>
            <a:prstGeom prst="straightConnector1">
              <a:avLst/>
            </a:prstGeom>
            <a:ln w="19050">
              <a:solidFill>
                <a:schemeClr val="accent6">
                  <a:lumMod val="10000"/>
                </a:schemeClr>
              </a:solidFill>
              <a:tailEnd type="arrow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036" name="꺾인 연결선 1035"/>
            <p:cNvCxnSpPr>
              <a:stCxn id="96" idx="3"/>
              <a:endCxn id="1027" idx="3"/>
            </p:cNvCxnSpPr>
            <p:nvPr/>
          </p:nvCxnSpPr>
          <p:spPr>
            <a:xfrm flipV="1">
              <a:off x="7380843" y="2773509"/>
              <a:ext cx="1" cy="577931"/>
            </a:xfrm>
            <a:prstGeom prst="bentConnector3">
              <a:avLst>
                <a:gd name="adj1" fmla="val 22860100000"/>
              </a:avLst>
            </a:prstGeom>
            <a:ln w="19050">
              <a:solidFill>
                <a:schemeClr val="accent6">
                  <a:lumMod val="10000"/>
                </a:schemeClr>
              </a:solidFill>
              <a:tailEnd type="arrow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sp>
        <p:nvSpPr>
          <p:cNvPr id="1045" name="직사각형 1044"/>
          <p:cNvSpPr/>
          <p:nvPr/>
        </p:nvSpPr>
        <p:spPr>
          <a:xfrm>
            <a:off x="5664807" y="777484"/>
            <a:ext cx="2079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G마켓 산스 TTF Medium" pitchFamily="2" charset="-127"/>
                <a:ea typeface="G마켓 산스 TTF Medium" pitchFamily="2" charset="-127"/>
              </a:rPr>
              <a:t>규칙기반 알고리즘 개요</a:t>
            </a:r>
          </a:p>
        </p:txBody>
      </p:sp>
      <p:sp>
        <p:nvSpPr>
          <p:cNvPr id="163" name="순서도: 처리 162"/>
          <p:cNvSpPr/>
          <p:nvPr/>
        </p:nvSpPr>
        <p:spPr>
          <a:xfrm>
            <a:off x="5969814" y="2200438"/>
            <a:ext cx="975230" cy="359970"/>
          </a:xfrm>
          <a:prstGeom prst="flowChartProcess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G마켓 산스 TTF Medium" pitchFamily="2" charset="-127"/>
                <a:ea typeface="G마켓 산스 TTF Medium" pitchFamily="2" charset="-127"/>
              </a:rPr>
              <a:t>우선순위 판정</a:t>
            </a:r>
          </a:p>
        </p:txBody>
      </p:sp>
      <p:cxnSp>
        <p:nvCxnSpPr>
          <p:cNvPr id="164" name="직선 화살표 연결선 163"/>
          <p:cNvCxnSpPr>
            <a:stCxn id="95" idx="4"/>
            <a:endCxn id="163" idx="0"/>
          </p:cNvCxnSpPr>
          <p:nvPr/>
        </p:nvCxnSpPr>
        <p:spPr>
          <a:xfrm>
            <a:off x="6457165" y="2022681"/>
            <a:ext cx="264" cy="177757"/>
          </a:xfrm>
          <a:prstGeom prst="straightConnector1">
            <a:avLst/>
          </a:prstGeom>
          <a:ln w="19050">
            <a:solidFill>
              <a:schemeClr val="accent6">
                <a:lumMod val="10000"/>
              </a:schemeClr>
            </a:solidFill>
            <a:tailEnd type="arrow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5521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1.4. </a:t>
            </a:r>
            <a:r>
              <a:rPr lang="ko-KR" altLang="en-US" sz="2400" dirty="0"/>
              <a:t>타당성 검토</a:t>
            </a:r>
            <a:endParaRPr sz="24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699" y="756233"/>
            <a:ext cx="8520600" cy="3605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0000"/>
              </a:lnSpc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경제적 타당성</a:t>
            </a:r>
            <a:endParaRPr lang="ko-KR" altLang="en-US" sz="12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72000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FontTx/>
              <a:buChar char="-"/>
            </a:pP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분석 결과를 적용하여 얻을 수 있는 총 편익은 검사장비 한대당 연간 </a:t>
            </a:r>
            <a:r>
              <a:rPr lang="ko-KR" altLang="en-US" sz="12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약 </a:t>
            </a:r>
            <a:r>
              <a:rPr lang="en-US" altLang="ko-KR" sz="12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1,160,000,000</a:t>
            </a:r>
            <a:r>
              <a:rPr lang="ko-KR" altLang="en-US" sz="1200" b="1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원</a:t>
            </a: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으로 추정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pPr marL="72000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FontTx/>
              <a:buChar char="-"/>
            </a:pP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원인요소가 방치된 기간이 길어질수록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검사장비가 많을수록 얻을 수 있는 편익은 더 커짐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pPr marL="72000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FontTx/>
              <a:buChar char="-"/>
            </a:pPr>
            <a:endParaRPr lang="en-US" altLang="ko-KR" sz="100" dirty="0"/>
          </a:p>
          <a:p>
            <a:pPr marL="342900" lvl="0" indent="-34290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기술적 타당성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72000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Tx/>
              <a:buChar char="-"/>
            </a:pPr>
            <a:r>
              <a:rPr lang="ko-KR" altLang="en-US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평가 테이블을 통해 방법론에 대한 타당성 검토 진행</a:t>
            </a:r>
            <a:r>
              <a:rPr lang="en-US" altLang="ko-KR" sz="12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.</a:t>
            </a:r>
          </a:p>
          <a:p>
            <a:pPr marL="72000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Tx/>
              <a:buChar char="-"/>
            </a:pPr>
            <a:endParaRPr lang="en-US" altLang="ko-KR" sz="12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72000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Tx/>
              <a:buChar char="-"/>
            </a:pPr>
            <a:endParaRPr lang="en-US" altLang="ko-KR" sz="12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72000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Tx/>
              <a:buChar char="-"/>
            </a:pPr>
            <a:endParaRPr lang="en-US" altLang="ko-KR" sz="12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72000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Tx/>
              <a:buChar char="-"/>
            </a:pPr>
            <a:endParaRPr lang="en-US" altLang="ko-KR" sz="12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72000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10000"/>
                </a:schemeClr>
              </a:buClr>
              <a:buSzPct val="100000"/>
              <a:buFontTx/>
              <a:buChar char="-"/>
            </a:pPr>
            <a:endParaRPr lang="en-US" altLang="ko-KR" sz="12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365930"/>
              </p:ext>
            </p:extLst>
          </p:nvPr>
        </p:nvGraphicFramePr>
        <p:xfrm>
          <a:off x="795988" y="2558862"/>
          <a:ext cx="7552023" cy="1447800"/>
        </p:xfrm>
        <a:graphic>
          <a:graphicData uri="http://schemas.openxmlformats.org/drawingml/2006/table">
            <a:tbl>
              <a:tblPr firstRow="1" bandRow="1">
                <a:tableStyleId>{86A90119-7FD9-4782-B01F-C275FEFF6532}</a:tableStyleId>
              </a:tblPr>
              <a:tblGrid>
                <a:gridCol w="1055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3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검토 기준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방법 </a:t>
                      </a:r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1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방법 </a:t>
                      </a:r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2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방법 </a:t>
                      </a:r>
                      <a:r>
                        <a:rPr lang="en-US" altLang="ko-KR" sz="9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3</a:t>
                      </a:r>
                      <a:endParaRPr lang="ko-KR" altLang="en-US" sz="9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실현 가능성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정해진 시간 내에 문제를 해결할 수 있는가</a:t>
                      </a:r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?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4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5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4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적정성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현재의 컴퓨터 성능과 용량으로 모델을 학습할 수 있는가</a:t>
                      </a:r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?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5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5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4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설명력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학습된 모델이 어떠한 추론을 거쳐 결과를 내놓았는지를 설명할 수 있는가</a:t>
                      </a:r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?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5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5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2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G마켓 산스 TTF Medium" pitchFamily="2" charset="-127"/>
                          <a:ea typeface="G마켓 산스 TTF Medium" pitchFamily="2" charset="-127"/>
                        </a:rPr>
                        <a:t>상호운용성</a:t>
                      </a:r>
                      <a:endParaRPr lang="ko-KR" altLang="en-US" sz="100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모델이</a:t>
                      </a:r>
                      <a:r>
                        <a:rPr lang="ko-KR" altLang="en-US" sz="1000" b="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 공정의 </a:t>
                      </a:r>
                      <a:r>
                        <a:rPr lang="en-US" altLang="ko-KR" sz="1000" b="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MES</a:t>
                      </a:r>
                      <a:r>
                        <a:rPr lang="ko-KR" altLang="en-US" sz="1000" b="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와 상호 운용될 수 있는가</a:t>
                      </a:r>
                      <a:r>
                        <a:rPr lang="en-US" altLang="ko-KR" sz="1000" b="0" baseline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?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4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3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Light" pitchFamily="2" charset="-127"/>
                          <a:ea typeface="G마켓 산스 TTF Light" pitchFamily="2" charset="-127"/>
                        </a:rPr>
                        <a:t>2</a:t>
                      </a:r>
                      <a:endParaRPr lang="ko-KR" altLang="en-US" sz="1000" b="0" dirty="0">
                        <a:latin typeface="G마켓 산스 TTF Light" pitchFamily="2" charset="-127"/>
                        <a:ea typeface="G마켓 산스 TTF Light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총점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18</a:t>
                      </a:r>
                      <a:endParaRPr lang="ko-KR" altLang="en-US" sz="10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18</a:t>
                      </a:r>
                      <a:endParaRPr lang="ko-KR" altLang="en-US" sz="1000" b="1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G마켓 산스 TTF Medium" pitchFamily="2" charset="-127"/>
                          <a:ea typeface="G마켓 산스 TTF Medium" pitchFamily="2" charset="-127"/>
                        </a:rPr>
                        <a:t>16</a:t>
                      </a:r>
                      <a:endParaRPr lang="ko-KR" altLang="en-US" sz="1000" b="0" dirty="0">
                        <a:latin typeface="G마켓 산스 TTF Medium" pitchFamily="2" charset="-127"/>
                        <a:ea typeface="G마켓 산스 TTF Medium" pitchFamily="2" charset="-127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92036" y="4219236"/>
            <a:ext cx="40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∴</a:t>
            </a: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    </a:t>
            </a: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타당성 검토 결과</a:t>
            </a: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, </a:t>
            </a: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방법 </a:t>
            </a: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1, 2</a:t>
            </a: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로 분석 진행</a:t>
            </a: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.</a:t>
            </a:r>
            <a:endParaRPr lang="ko-KR" altLang="en-US" sz="1600" dirty="0">
              <a:latin typeface="G마켓 산스 TTF Medium" pitchFamily="2" charset="-127"/>
              <a:ea typeface="G마켓 산스 TTF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8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8626" y="766650"/>
            <a:ext cx="8465155" cy="4057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분석 </a:t>
            </a:r>
            <a:r>
              <a:rPr lang="en-US" altLang="ko-KR" sz="1600" dirty="0">
                <a:latin typeface="G마켓 산스 TTF Medium" pitchFamily="2" charset="-127"/>
                <a:ea typeface="G마켓 산스 TTF Medium" pitchFamily="2" charset="-127"/>
              </a:rPr>
              <a:t>Task </a:t>
            </a:r>
            <a:r>
              <a:rPr lang="ko-KR" altLang="en-US" sz="1600" dirty="0">
                <a:latin typeface="G마켓 산스 TTF Medium" pitchFamily="2" charset="-127"/>
                <a:ea typeface="G마켓 산스 TTF Medium" pitchFamily="2" charset="-127"/>
              </a:rPr>
              <a:t>목록</a:t>
            </a:r>
            <a:endParaRPr lang="en-US" altLang="ko-KR" sz="1600" dirty="0">
              <a:latin typeface="G마켓 산스 TTF Medium" pitchFamily="2" charset="-127"/>
              <a:ea typeface="G마켓 산스 TTF Medium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700" dirty="0"/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Tx/>
              <a:buAutoNum type="arabicPeriod"/>
            </a:pP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검사장비의 결과 데이터</a:t>
            </a:r>
            <a:r>
              <a:rPr lang="en-US" altLang="ko-KR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ETL </a:t>
            </a: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자동화</a:t>
            </a:r>
            <a:endParaRPr lang="en-US" altLang="ko-KR" sz="16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Tx/>
              <a:buAutoNum type="arabicPeriod"/>
            </a:pPr>
            <a:r>
              <a:rPr lang="ko-KR" altLang="en-US" sz="1600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웨이퍼</a:t>
            </a: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결함 시각화</a:t>
            </a:r>
            <a:r>
              <a:rPr lang="en-US" altLang="ko-KR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및 </a:t>
            </a:r>
            <a:r>
              <a:rPr lang="ko-KR" altLang="en-US" sz="1600" dirty="0" err="1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시계열</a:t>
            </a: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Batch </a:t>
            </a: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처리</a:t>
            </a:r>
            <a:endParaRPr lang="en-US" altLang="ko-KR" sz="16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Tx/>
              <a:buAutoNum type="arabicPeriod"/>
            </a:pP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우선순위 선정 및 연속성 판정 규칙 정의</a:t>
            </a:r>
            <a:endParaRPr lang="en-US" altLang="ko-KR" sz="16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Tx/>
              <a:buAutoNum type="arabicPeriod"/>
            </a:pP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연속성 판정 규칙 구현</a:t>
            </a:r>
            <a:endParaRPr lang="en-US" altLang="ko-KR" sz="16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Tx/>
              <a:buFont typeface="Average"/>
              <a:buAutoNum type="arabicPeriod"/>
            </a:pP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분석용 데이터를 이용하여 이상치 탐지 모델 구현</a:t>
            </a:r>
            <a:r>
              <a:rPr lang="en-US" altLang="ko-KR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Tx/>
              <a:buFont typeface="Average"/>
              <a:buAutoNum type="arabicPeriod"/>
            </a:pP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학습한 모델에 대한 성능 평가 및 개선 </a:t>
            </a:r>
            <a:endParaRPr lang="en-US" altLang="ko-KR" sz="16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Tx/>
              <a:buAutoNum type="arabicPeriod"/>
            </a:pP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위 솔루션을 활용한 </a:t>
            </a:r>
            <a:r>
              <a:rPr lang="en-US" altLang="ko-KR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C/C++ </a:t>
            </a: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기반의 시스템 개발</a:t>
            </a:r>
            <a:r>
              <a:rPr lang="en-US" altLang="ko-KR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 – (Option)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ClrTx/>
              <a:buAutoNum type="arabicPeriod"/>
            </a:pPr>
            <a:r>
              <a:rPr lang="en-US" altLang="ko-KR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Mass </a:t>
            </a:r>
            <a:r>
              <a:rPr lang="ko-KR" altLang="en-US" sz="1600" dirty="0">
                <a:solidFill>
                  <a:schemeClr val="accent6">
                    <a:lumMod val="10000"/>
                  </a:schemeClr>
                </a:solidFill>
                <a:latin typeface="G마켓 산스 TTF Light" pitchFamily="2" charset="-127"/>
                <a:ea typeface="G마켓 산스 TTF Light" pitchFamily="2" charset="-127"/>
              </a:rPr>
              <a:t>데이터 활용하여 성능 검증</a:t>
            </a:r>
            <a:endParaRPr lang="en-US" altLang="ko-KR" sz="1600" dirty="0">
              <a:solidFill>
                <a:schemeClr val="accent6">
                  <a:lumMod val="10000"/>
                </a:schemeClr>
              </a:solidFill>
              <a:latin typeface="G마켓 산스 TTF Light" pitchFamily="2" charset="-127"/>
              <a:ea typeface="G마켓 산스 TTF Light" pitchFamily="2" charset="-127"/>
            </a:endParaRPr>
          </a:p>
        </p:txBody>
      </p:sp>
      <p:sp>
        <p:nvSpPr>
          <p:cNvPr id="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2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2400" dirty="0"/>
              <a:t>1.5. </a:t>
            </a:r>
            <a:r>
              <a:rPr lang="ko-KR" altLang="en-US" sz="2400" dirty="0"/>
              <a:t>프로젝트 선정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30568897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11820</TotalTime>
  <Words>1997</Words>
  <Application>Microsoft Office PowerPoint</Application>
  <PresentationFormat>화면 슬라이드 쇼(16:9)</PresentationFormat>
  <Paragraphs>513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G마켓 산스 TTF Bold</vt:lpstr>
      <vt:lpstr>맑은 고딕</vt:lpstr>
      <vt:lpstr>Arial</vt:lpstr>
      <vt:lpstr>Cambria Math</vt:lpstr>
      <vt:lpstr>Oswald</vt:lpstr>
      <vt:lpstr>Average</vt:lpstr>
      <vt:lpstr>G마켓 산스 TTF Light</vt:lpstr>
      <vt:lpstr>G마켓 산스 TTF Medium</vt:lpstr>
      <vt:lpstr>나눔스퀘어라운드 Bold</vt:lpstr>
      <vt:lpstr>Slate</vt:lpstr>
      <vt:lpstr>반도체 공정에서의  연속적 불량 감지 모델</vt:lpstr>
      <vt:lpstr>목차</vt:lpstr>
      <vt:lpstr>1.   분석 기획</vt:lpstr>
      <vt:lpstr>1.1. 문제 탐색</vt:lpstr>
      <vt:lpstr>1.1. 문제 탐색</vt:lpstr>
      <vt:lpstr>1.2. 문제 정의</vt:lpstr>
      <vt:lpstr>1.3. 해결방안 탐색</vt:lpstr>
      <vt:lpstr>1.4. 타당성 검토</vt:lpstr>
      <vt:lpstr>1.5. 프로젝트 선정</vt:lpstr>
      <vt:lpstr>1.5. 프로젝트 선정</vt:lpstr>
      <vt:lpstr>1.5. 프로젝트 선정</vt:lpstr>
      <vt:lpstr>2.   데이터 준비</vt:lpstr>
      <vt:lpstr>2.1. 데이터 정의</vt:lpstr>
      <vt:lpstr>2.1. 데이터 정의</vt:lpstr>
      <vt:lpstr>2.2. 데이터 수집</vt:lpstr>
      <vt:lpstr>3.   데이터 분석</vt:lpstr>
      <vt:lpstr>3.1. 데이터 전처리</vt:lpstr>
      <vt:lpstr>3.1. 데이터 전처리</vt:lpstr>
      <vt:lpstr>3.1. 데이터 전처리</vt:lpstr>
      <vt:lpstr>3.1. 데이터 전처리</vt:lpstr>
      <vt:lpstr>3.1. 데이터 전처리</vt:lpstr>
      <vt:lpstr>3.1. 데이터 전처리</vt:lpstr>
      <vt:lpstr>3.2. 탐색적 분석</vt:lpstr>
      <vt:lpstr>3.2. 탐색적 분석</vt:lpstr>
      <vt:lpstr>3.3. 모델링</vt:lpstr>
      <vt:lpstr>3.4. 모델 평가 및 검증</vt:lpstr>
      <vt:lpstr>3.4. 모델 평가 및 검증</vt:lpstr>
      <vt:lpstr>4.   시스템 구현 및 평가</vt:lpstr>
      <vt:lpstr>4.1. 설계 및 구현</vt:lpstr>
      <vt:lpstr>4.1. 설계 및 구현</vt:lpstr>
      <vt:lpstr>4.2. 시스템 테스트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주식 의견 감성분석</dc:title>
  <dc:creator>NTX550</dc:creator>
  <cp:lastModifiedBy>김다희</cp:lastModifiedBy>
  <cp:revision>558</cp:revision>
  <dcterms:modified xsi:type="dcterms:W3CDTF">2023-02-26T06:21:42Z</dcterms:modified>
</cp:coreProperties>
</file>